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4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5" r:id="rId1"/>
  </p:sldMasterIdLst>
  <p:notesMasterIdLst>
    <p:notesMasterId r:id="rId22"/>
  </p:notesMasterIdLst>
  <p:handoutMasterIdLst>
    <p:handoutMasterId r:id="rId23"/>
  </p:handoutMasterIdLst>
  <p:sldIdLst>
    <p:sldId id="1396" r:id="rId2"/>
    <p:sldId id="1434" r:id="rId3"/>
    <p:sldId id="1433" r:id="rId4"/>
    <p:sldId id="1419" r:id="rId5"/>
    <p:sldId id="1417" r:id="rId6"/>
    <p:sldId id="1422" r:id="rId7"/>
    <p:sldId id="1437" r:id="rId8"/>
    <p:sldId id="1423" r:id="rId9"/>
    <p:sldId id="1439" r:id="rId10"/>
    <p:sldId id="1438" r:id="rId11"/>
    <p:sldId id="1398" r:id="rId12"/>
    <p:sldId id="1427" r:id="rId13"/>
    <p:sldId id="1420" r:id="rId14"/>
    <p:sldId id="1428" r:id="rId15"/>
    <p:sldId id="1440" r:id="rId16"/>
    <p:sldId id="1435" r:id="rId17"/>
    <p:sldId id="1436" r:id="rId18"/>
    <p:sldId id="401" r:id="rId19"/>
    <p:sldId id="1441" r:id="rId20"/>
    <p:sldId id="1291" r:id="rId21"/>
  </p:sldIdLst>
  <p:sldSz cx="12193588" cy="6858000"/>
  <p:notesSz cx="7010400" cy="9296400"/>
  <p:defaultTextStyle>
    <a:defPPr marL="0" marR="0" indent="0" algn="l" defTabSz="4572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9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410766" rtl="0" fontAlgn="auto" latinLnBrk="0" hangingPunct="0">
      <a:lnSpc>
        <a:spcPct val="120000"/>
      </a:lnSpc>
      <a:spcBef>
        <a:spcPts val="0"/>
      </a:spcBef>
      <a:spcAft>
        <a:spcPts val="0"/>
      </a:spcAft>
      <a:buClrTx/>
      <a:buSzTx/>
      <a:buFontTx/>
      <a:buNone/>
      <a:tabLst/>
      <a:defRPr kumimoji="0" sz="1200" b="0" i="0" u="none" strike="noStrike" cap="none" spc="0" normalizeH="0" baseline="0">
        <a:ln>
          <a:noFill/>
        </a:ln>
        <a:solidFill>
          <a:srgbClr val="0F1113"/>
        </a:solidFill>
        <a:effectLst/>
        <a:uFillTx/>
        <a:latin typeface="Open Sans"/>
        <a:ea typeface="Open Sans"/>
        <a:cs typeface="Open Sans"/>
        <a:sym typeface="Open Sans"/>
      </a:defRPr>
    </a:lvl1pPr>
    <a:lvl2pPr marL="0" marR="0" indent="114300" algn="ctr" defTabSz="410766" rtl="0" fontAlgn="auto" latinLnBrk="0" hangingPunct="0">
      <a:lnSpc>
        <a:spcPct val="120000"/>
      </a:lnSpc>
      <a:spcBef>
        <a:spcPts val="0"/>
      </a:spcBef>
      <a:spcAft>
        <a:spcPts val="0"/>
      </a:spcAft>
      <a:buClrTx/>
      <a:buSzTx/>
      <a:buFontTx/>
      <a:buNone/>
      <a:tabLst/>
      <a:defRPr kumimoji="0" sz="1200" b="0" i="0" u="none" strike="noStrike" cap="none" spc="0" normalizeH="0" baseline="0">
        <a:ln>
          <a:noFill/>
        </a:ln>
        <a:solidFill>
          <a:srgbClr val="0F1113"/>
        </a:solidFill>
        <a:effectLst/>
        <a:uFillTx/>
        <a:latin typeface="Open Sans"/>
        <a:ea typeface="Open Sans"/>
        <a:cs typeface="Open Sans"/>
        <a:sym typeface="Open Sans"/>
      </a:defRPr>
    </a:lvl2pPr>
    <a:lvl3pPr marL="0" marR="0" indent="228600" algn="ctr" defTabSz="410766" rtl="0" fontAlgn="auto" latinLnBrk="0" hangingPunct="0">
      <a:lnSpc>
        <a:spcPct val="120000"/>
      </a:lnSpc>
      <a:spcBef>
        <a:spcPts val="0"/>
      </a:spcBef>
      <a:spcAft>
        <a:spcPts val="0"/>
      </a:spcAft>
      <a:buClrTx/>
      <a:buSzTx/>
      <a:buFontTx/>
      <a:buNone/>
      <a:tabLst/>
      <a:defRPr kumimoji="0" sz="1200" b="0" i="0" u="none" strike="noStrike" cap="none" spc="0" normalizeH="0" baseline="0">
        <a:ln>
          <a:noFill/>
        </a:ln>
        <a:solidFill>
          <a:srgbClr val="0F1113"/>
        </a:solidFill>
        <a:effectLst/>
        <a:uFillTx/>
        <a:latin typeface="Open Sans"/>
        <a:ea typeface="Open Sans"/>
        <a:cs typeface="Open Sans"/>
        <a:sym typeface="Open Sans"/>
      </a:defRPr>
    </a:lvl3pPr>
    <a:lvl4pPr marL="0" marR="0" indent="342900" algn="ctr" defTabSz="410766" rtl="0" fontAlgn="auto" latinLnBrk="0" hangingPunct="0">
      <a:lnSpc>
        <a:spcPct val="120000"/>
      </a:lnSpc>
      <a:spcBef>
        <a:spcPts val="0"/>
      </a:spcBef>
      <a:spcAft>
        <a:spcPts val="0"/>
      </a:spcAft>
      <a:buClrTx/>
      <a:buSzTx/>
      <a:buFontTx/>
      <a:buNone/>
      <a:tabLst/>
      <a:defRPr kumimoji="0" sz="1200" b="0" i="0" u="none" strike="noStrike" cap="none" spc="0" normalizeH="0" baseline="0">
        <a:ln>
          <a:noFill/>
        </a:ln>
        <a:solidFill>
          <a:srgbClr val="0F1113"/>
        </a:solidFill>
        <a:effectLst/>
        <a:uFillTx/>
        <a:latin typeface="Open Sans"/>
        <a:ea typeface="Open Sans"/>
        <a:cs typeface="Open Sans"/>
        <a:sym typeface="Open Sans"/>
      </a:defRPr>
    </a:lvl4pPr>
    <a:lvl5pPr marL="0" marR="0" indent="457200" algn="ctr" defTabSz="410766" rtl="0" fontAlgn="auto" latinLnBrk="0" hangingPunct="0">
      <a:lnSpc>
        <a:spcPct val="120000"/>
      </a:lnSpc>
      <a:spcBef>
        <a:spcPts val="0"/>
      </a:spcBef>
      <a:spcAft>
        <a:spcPts val="0"/>
      </a:spcAft>
      <a:buClrTx/>
      <a:buSzTx/>
      <a:buFontTx/>
      <a:buNone/>
      <a:tabLst/>
      <a:defRPr kumimoji="0" sz="1200" b="0" i="0" u="none" strike="noStrike" cap="none" spc="0" normalizeH="0" baseline="0">
        <a:ln>
          <a:noFill/>
        </a:ln>
        <a:solidFill>
          <a:srgbClr val="0F1113"/>
        </a:solidFill>
        <a:effectLst/>
        <a:uFillTx/>
        <a:latin typeface="Open Sans"/>
        <a:ea typeface="Open Sans"/>
        <a:cs typeface="Open Sans"/>
        <a:sym typeface="Open Sans"/>
      </a:defRPr>
    </a:lvl5pPr>
    <a:lvl6pPr marL="0" marR="0" indent="571500" algn="ctr" defTabSz="410766" rtl="0" fontAlgn="auto" latinLnBrk="0" hangingPunct="0">
      <a:lnSpc>
        <a:spcPct val="120000"/>
      </a:lnSpc>
      <a:spcBef>
        <a:spcPts val="0"/>
      </a:spcBef>
      <a:spcAft>
        <a:spcPts val="0"/>
      </a:spcAft>
      <a:buClrTx/>
      <a:buSzTx/>
      <a:buFontTx/>
      <a:buNone/>
      <a:tabLst/>
      <a:defRPr kumimoji="0" sz="1200" b="0" i="0" u="none" strike="noStrike" cap="none" spc="0" normalizeH="0" baseline="0">
        <a:ln>
          <a:noFill/>
        </a:ln>
        <a:solidFill>
          <a:srgbClr val="0F1113"/>
        </a:solidFill>
        <a:effectLst/>
        <a:uFillTx/>
        <a:latin typeface="Open Sans"/>
        <a:ea typeface="Open Sans"/>
        <a:cs typeface="Open Sans"/>
        <a:sym typeface="Open Sans"/>
      </a:defRPr>
    </a:lvl6pPr>
    <a:lvl7pPr marL="0" marR="0" indent="685800" algn="ctr" defTabSz="410766" rtl="0" fontAlgn="auto" latinLnBrk="0" hangingPunct="0">
      <a:lnSpc>
        <a:spcPct val="120000"/>
      </a:lnSpc>
      <a:spcBef>
        <a:spcPts val="0"/>
      </a:spcBef>
      <a:spcAft>
        <a:spcPts val="0"/>
      </a:spcAft>
      <a:buClrTx/>
      <a:buSzTx/>
      <a:buFontTx/>
      <a:buNone/>
      <a:tabLst/>
      <a:defRPr kumimoji="0" sz="1200" b="0" i="0" u="none" strike="noStrike" cap="none" spc="0" normalizeH="0" baseline="0">
        <a:ln>
          <a:noFill/>
        </a:ln>
        <a:solidFill>
          <a:srgbClr val="0F1113"/>
        </a:solidFill>
        <a:effectLst/>
        <a:uFillTx/>
        <a:latin typeface="Open Sans"/>
        <a:ea typeface="Open Sans"/>
        <a:cs typeface="Open Sans"/>
        <a:sym typeface="Open Sans"/>
      </a:defRPr>
    </a:lvl7pPr>
    <a:lvl8pPr marL="0" marR="0" indent="800100" algn="ctr" defTabSz="410766" rtl="0" fontAlgn="auto" latinLnBrk="0" hangingPunct="0">
      <a:lnSpc>
        <a:spcPct val="120000"/>
      </a:lnSpc>
      <a:spcBef>
        <a:spcPts val="0"/>
      </a:spcBef>
      <a:spcAft>
        <a:spcPts val="0"/>
      </a:spcAft>
      <a:buClrTx/>
      <a:buSzTx/>
      <a:buFontTx/>
      <a:buNone/>
      <a:tabLst/>
      <a:defRPr kumimoji="0" sz="1200" b="0" i="0" u="none" strike="noStrike" cap="none" spc="0" normalizeH="0" baseline="0">
        <a:ln>
          <a:noFill/>
        </a:ln>
        <a:solidFill>
          <a:srgbClr val="0F1113"/>
        </a:solidFill>
        <a:effectLst/>
        <a:uFillTx/>
        <a:latin typeface="Open Sans"/>
        <a:ea typeface="Open Sans"/>
        <a:cs typeface="Open Sans"/>
        <a:sym typeface="Open Sans"/>
      </a:defRPr>
    </a:lvl8pPr>
    <a:lvl9pPr marL="0" marR="0" indent="914400" algn="ctr" defTabSz="410766" rtl="0" fontAlgn="auto" latinLnBrk="0" hangingPunct="0">
      <a:lnSpc>
        <a:spcPct val="120000"/>
      </a:lnSpc>
      <a:spcBef>
        <a:spcPts val="0"/>
      </a:spcBef>
      <a:spcAft>
        <a:spcPts val="0"/>
      </a:spcAft>
      <a:buClrTx/>
      <a:buSzTx/>
      <a:buFontTx/>
      <a:buNone/>
      <a:tabLst/>
      <a:defRPr kumimoji="0" sz="1200" b="0" i="0" u="none" strike="noStrike" cap="none" spc="0" normalizeH="0" baseline="0">
        <a:ln>
          <a:noFill/>
        </a:ln>
        <a:solidFill>
          <a:srgbClr val="0F1113"/>
        </a:solidFill>
        <a:effectLst/>
        <a:uFillTx/>
        <a:latin typeface="Open Sans"/>
        <a:ea typeface="Open Sans"/>
        <a:cs typeface="Open Sans"/>
        <a:sym typeface="Open Sans"/>
      </a:defRPr>
    </a:lvl9pPr>
  </p:defaultTextStyle>
  <p:extLst>
    <p:ext uri="{521415D9-36F7-43E2-AB2F-B90AF26B5E84}">
      <p14:sectionLst xmlns:p14="http://schemas.microsoft.com/office/powerpoint/2010/main">
        <p14:section name="Executive Summary" id="{B25F9195-7215-2A4F-9D54-BE01651886A5}">
          <p14:sldIdLst>
            <p14:sldId id="1396"/>
            <p14:sldId id="1434"/>
            <p14:sldId id="1433"/>
            <p14:sldId id="1419"/>
            <p14:sldId id="1417"/>
            <p14:sldId id="1422"/>
            <p14:sldId id="1437"/>
            <p14:sldId id="1423"/>
            <p14:sldId id="1439"/>
            <p14:sldId id="1438"/>
            <p14:sldId id="1398"/>
            <p14:sldId id="1427"/>
            <p14:sldId id="1420"/>
            <p14:sldId id="1428"/>
            <p14:sldId id="1440"/>
            <p14:sldId id="1435"/>
            <p14:sldId id="1436"/>
            <p14:sldId id="401"/>
            <p14:sldId id="1441"/>
            <p14:sldId id="1291"/>
          </p14:sldIdLst>
        </p14:section>
        <p14:section name="Presentation Concepts" id="{E95B6844-CA7F-43BD-A22D-B008B150970E}">
          <p14:sldIdLst/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FF0000"/>
    <a:srgbClr val="FF3C3C"/>
    <a:srgbClr val="ECEBEB"/>
    <a:srgbClr val="339933"/>
    <a:srgbClr val="057121"/>
    <a:srgbClr val="0EA817"/>
    <a:srgbClr val="FFFF00"/>
    <a:srgbClr val="5E903C"/>
    <a:srgbClr val="043E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41062C9-4184-4D95-A357-64DED7C28EB0}" v="52" dt="2023-01-23T02:03:00.623"/>
  </p1510:revLst>
</p1510:revInfo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4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738" autoAdjust="0"/>
    <p:restoredTop sz="84601" autoAdjust="0"/>
  </p:normalViewPr>
  <p:slideViewPr>
    <p:cSldViewPr snapToGrid="0" snapToObjects="1">
      <p:cViewPr varScale="1">
        <p:scale>
          <a:sx n="61" d="100"/>
          <a:sy n="61" d="100"/>
        </p:scale>
        <p:origin x="1356" y="66"/>
      </p:cViewPr>
      <p:guideLst/>
    </p:cSldViewPr>
  </p:slideViewPr>
  <p:outlineViewPr>
    <p:cViewPr>
      <p:scale>
        <a:sx n="33" d="100"/>
        <a:sy n="33" d="100"/>
      </p:scale>
      <p:origin x="0" y="-151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2850"/>
    </p:cViewPr>
  </p:sorterViewPr>
  <p:notesViewPr>
    <p:cSldViewPr snapToGrid="0" snapToObjects="1">
      <p:cViewPr varScale="1">
        <p:scale>
          <a:sx n="54" d="100"/>
          <a:sy n="54" d="100"/>
        </p:scale>
        <p:origin x="2874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ON@pronursehcai.com" userId="76df9336-de64-4984-b42a-11fad3b415be" providerId="ADAL" clId="{E41062C9-4184-4D95-A357-64DED7C28EB0}"/>
    <pc:docChg chg="undo custSel addSld delSld modSld sldOrd modSection">
      <pc:chgData name="DON@pronursehcai.com" userId="76df9336-de64-4984-b42a-11fad3b415be" providerId="ADAL" clId="{E41062C9-4184-4D95-A357-64DED7C28EB0}" dt="2023-01-23T02:03:06.191" v="687" actId="27918"/>
      <pc:docMkLst>
        <pc:docMk/>
      </pc:docMkLst>
      <pc:sldChg chg="delSp modSp mod">
        <pc:chgData name="DON@pronursehcai.com" userId="76df9336-de64-4984-b42a-11fad3b415be" providerId="ADAL" clId="{E41062C9-4184-4D95-A357-64DED7C28EB0}" dt="2023-01-22T19:42:11.573" v="678" actId="20577"/>
        <pc:sldMkLst>
          <pc:docMk/>
          <pc:sldMk cId="3893677910" sldId="1291"/>
        </pc:sldMkLst>
        <pc:spChg chg="mod">
          <ac:chgData name="DON@pronursehcai.com" userId="76df9336-de64-4984-b42a-11fad3b415be" providerId="ADAL" clId="{E41062C9-4184-4D95-A357-64DED7C28EB0}" dt="2023-01-22T19:42:11.573" v="678" actId="20577"/>
          <ac:spMkLst>
            <pc:docMk/>
            <pc:sldMk cId="3893677910" sldId="1291"/>
            <ac:spMk id="8" creationId="{1C1AE425-ED08-FD8F-A3FD-AE8F97072601}"/>
          </ac:spMkLst>
        </pc:spChg>
        <pc:spChg chg="del">
          <ac:chgData name="DON@pronursehcai.com" userId="76df9336-de64-4984-b42a-11fad3b415be" providerId="ADAL" clId="{E41062C9-4184-4D95-A357-64DED7C28EB0}" dt="2023-01-22T19:38:52.956" v="601" actId="478"/>
          <ac:spMkLst>
            <pc:docMk/>
            <pc:sldMk cId="3893677910" sldId="1291"/>
            <ac:spMk id="9" creationId="{63DFD99A-4059-5F5A-0A6B-0B409DCDE453}"/>
          </ac:spMkLst>
        </pc:spChg>
        <pc:spChg chg="mod">
          <ac:chgData name="DON@pronursehcai.com" userId="76df9336-de64-4984-b42a-11fad3b415be" providerId="ADAL" clId="{E41062C9-4184-4D95-A357-64DED7C28EB0}" dt="2023-01-22T19:39:02.241" v="602" actId="21"/>
          <ac:spMkLst>
            <pc:docMk/>
            <pc:sldMk cId="3893677910" sldId="1291"/>
            <ac:spMk id="10" creationId="{0B827C94-DC40-CF4A-EB87-BB8416C7664E}"/>
          </ac:spMkLst>
        </pc:spChg>
      </pc:sldChg>
      <pc:sldChg chg="delSp add del mod">
        <pc:chgData name="DON@pronursehcai.com" userId="76df9336-de64-4984-b42a-11fad3b415be" providerId="ADAL" clId="{E41062C9-4184-4D95-A357-64DED7C28EB0}" dt="2023-01-22T23:17:27.435" v="679" actId="2696"/>
        <pc:sldMkLst>
          <pc:docMk/>
          <pc:sldMk cId="3081804330" sldId="1344"/>
        </pc:sldMkLst>
        <pc:spChg chg="del">
          <ac:chgData name="DON@pronursehcai.com" userId="76df9336-de64-4984-b42a-11fad3b415be" providerId="ADAL" clId="{E41062C9-4184-4D95-A357-64DED7C28EB0}" dt="2023-01-22T16:52:53.156" v="161" actId="478"/>
          <ac:spMkLst>
            <pc:docMk/>
            <pc:sldMk cId="3081804330" sldId="1344"/>
            <ac:spMk id="2" creationId="{AC66F1D4-3911-43FA-9CD3-74597A3AF3BB}"/>
          </ac:spMkLst>
        </pc:spChg>
      </pc:sldChg>
      <pc:sldChg chg="modSp mod">
        <pc:chgData name="DON@pronursehcai.com" userId="76df9336-de64-4984-b42a-11fad3b415be" providerId="ADAL" clId="{E41062C9-4184-4D95-A357-64DED7C28EB0}" dt="2023-01-20T01:10:59.863" v="109" actId="20577"/>
        <pc:sldMkLst>
          <pc:docMk/>
          <pc:sldMk cId="700776593" sldId="1417"/>
        </pc:sldMkLst>
        <pc:spChg chg="mod">
          <ac:chgData name="DON@pronursehcai.com" userId="76df9336-de64-4984-b42a-11fad3b415be" providerId="ADAL" clId="{E41062C9-4184-4D95-A357-64DED7C28EB0}" dt="2023-01-20T01:10:59.863" v="109" actId="20577"/>
          <ac:spMkLst>
            <pc:docMk/>
            <pc:sldMk cId="700776593" sldId="1417"/>
            <ac:spMk id="4" creationId="{6BF602EC-58E0-4ADA-AA9E-2403021162E5}"/>
          </ac:spMkLst>
        </pc:spChg>
      </pc:sldChg>
      <pc:sldChg chg="addSp modSp mod">
        <pc:chgData name="DON@pronursehcai.com" userId="76df9336-de64-4984-b42a-11fad3b415be" providerId="ADAL" clId="{E41062C9-4184-4D95-A357-64DED7C28EB0}" dt="2023-01-22T17:06:32.485" v="530" actId="20577"/>
        <pc:sldMkLst>
          <pc:docMk/>
          <pc:sldMk cId="3018823832" sldId="1420"/>
        </pc:sldMkLst>
        <pc:spChg chg="mod">
          <ac:chgData name="DON@pronursehcai.com" userId="76df9336-de64-4984-b42a-11fad3b415be" providerId="ADAL" clId="{E41062C9-4184-4D95-A357-64DED7C28EB0}" dt="2023-01-22T17:02:11.960" v="225" actId="20577"/>
          <ac:spMkLst>
            <pc:docMk/>
            <pc:sldMk cId="3018823832" sldId="1420"/>
            <ac:spMk id="3" creationId="{6E6B205D-31FF-92D0-67C2-425E2DD9EBF5}"/>
          </ac:spMkLst>
        </pc:spChg>
        <pc:spChg chg="add mod">
          <ac:chgData name="DON@pronursehcai.com" userId="76df9336-de64-4984-b42a-11fad3b415be" providerId="ADAL" clId="{E41062C9-4184-4D95-A357-64DED7C28EB0}" dt="2023-01-22T17:04:17.245" v="376" actId="20577"/>
          <ac:spMkLst>
            <pc:docMk/>
            <pc:sldMk cId="3018823832" sldId="1420"/>
            <ac:spMk id="4" creationId="{1E178F65-1E11-D18B-39C4-54D0CDBB492F}"/>
          </ac:spMkLst>
        </pc:spChg>
        <pc:spChg chg="add mod">
          <ac:chgData name="DON@pronursehcai.com" userId="76df9336-de64-4984-b42a-11fad3b415be" providerId="ADAL" clId="{E41062C9-4184-4D95-A357-64DED7C28EB0}" dt="2023-01-22T17:05:21.124" v="459" actId="20577"/>
          <ac:spMkLst>
            <pc:docMk/>
            <pc:sldMk cId="3018823832" sldId="1420"/>
            <ac:spMk id="5" creationId="{E2034574-BD5B-9525-256B-A0B91B3821AE}"/>
          </ac:spMkLst>
        </pc:spChg>
        <pc:spChg chg="add mod">
          <ac:chgData name="DON@pronursehcai.com" userId="76df9336-de64-4984-b42a-11fad3b415be" providerId="ADAL" clId="{E41062C9-4184-4D95-A357-64DED7C28EB0}" dt="2023-01-22T17:06:32.485" v="530" actId="20577"/>
          <ac:spMkLst>
            <pc:docMk/>
            <pc:sldMk cId="3018823832" sldId="1420"/>
            <ac:spMk id="6" creationId="{07746AEA-93A9-AA7F-2299-1EE9D414DAA2}"/>
          </ac:spMkLst>
        </pc:spChg>
        <pc:graphicFrameChg chg="add mod">
          <ac:chgData name="DON@pronursehcai.com" userId="76df9336-de64-4984-b42a-11fad3b415be" providerId="ADAL" clId="{E41062C9-4184-4D95-A357-64DED7C28EB0}" dt="2023-01-22T17:01:43.722" v="223" actId="20577"/>
          <ac:graphicFrameMkLst>
            <pc:docMk/>
            <pc:sldMk cId="3018823832" sldId="1420"/>
            <ac:graphicFrameMk id="2" creationId="{5E0509C0-4BC6-CB96-C8ED-6B4E3613E170}"/>
          </ac:graphicFrameMkLst>
        </pc:graphicFrameChg>
      </pc:sldChg>
      <pc:sldChg chg="modSp mod">
        <pc:chgData name="DON@pronursehcai.com" userId="76df9336-de64-4984-b42a-11fad3b415be" providerId="ADAL" clId="{E41062C9-4184-4D95-A357-64DED7C28EB0}" dt="2023-01-22T16:25:47.222" v="156" actId="20577"/>
        <pc:sldMkLst>
          <pc:docMk/>
          <pc:sldMk cId="1753362572" sldId="1427"/>
        </pc:sldMkLst>
        <pc:spChg chg="mod">
          <ac:chgData name="DON@pronursehcai.com" userId="76df9336-de64-4984-b42a-11fad3b415be" providerId="ADAL" clId="{E41062C9-4184-4D95-A357-64DED7C28EB0}" dt="2023-01-22T16:25:47.222" v="156" actId="20577"/>
          <ac:spMkLst>
            <pc:docMk/>
            <pc:sldMk cId="1753362572" sldId="1427"/>
            <ac:spMk id="4" creationId="{6BF602EC-58E0-4ADA-AA9E-2403021162E5}"/>
          </ac:spMkLst>
        </pc:spChg>
      </pc:sldChg>
      <pc:sldChg chg="mod">
        <pc:chgData name="DON@pronursehcai.com" userId="76df9336-de64-4984-b42a-11fad3b415be" providerId="ADAL" clId="{E41062C9-4184-4D95-A357-64DED7C28EB0}" dt="2023-01-23T02:03:06.191" v="687" actId="27918"/>
        <pc:sldMkLst>
          <pc:docMk/>
          <pc:sldMk cId="1049462186" sldId="1428"/>
        </pc:sldMkLst>
      </pc:sldChg>
      <pc:sldChg chg="modSp mod">
        <pc:chgData name="DON@pronursehcai.com" userId="76df9336-de64-4984-b42a-11fad3b415be" providerId="ADAL" clId="{E41062C9-4184-4D95-A357-64DED7C28EB0}" dt="2023-01-21T22:32:28.453" v="142" actId="20577"/>
        <pc:sldMkLst>
          <pc:docMk/>
          <pc:sldMk cId="4293152407" sldId="1433"/>
        </pc:sldMkLst>
        <pc:spChg chg="mod">
          <ac:chgData name="DON@pronursehcai.com" userId="76df9336-de64-4984-b42a-11fad3b415be" providerId="ADAL" clId="{E41062C9-4184-4D95-A357-64DED7C28EB0}" dt="2023-01-21T22:32:28.453" v="142" actId="20577"/>
          <ac:spMkLst>
            <pc:docMk/>
            <pc:sldMk cId="4293152407" sldId="1433"/>
            <ac:spMk id="4" creationId="{6BF602EC-58E0-4ADA-AA9E-2403021162E5}"/>
          </ac:spMkLst>
        </pc:spChg>
      </pc:sldChg>
      <pc:sldChg chg="modSp mod">
        <pc:chgData name="DON@pronursehcai.com" userId="76df9336-de64-4984-b42a-11fad3b415be" providerId="ADAL" clId="{E41062C9-4184-4D95-A357-64DED7C28EB0}" dt="2023-01-20T01:06:36.082" v="13" actId="20577"/>
        <pc:sldMkLst>
          <pc:docMk/>
          <pc:sldMk cId="2071641413" sldId="1434"/>
        </pc:sldMkLst>
        <pc:spChg chg="mod">
          <ac:chgData name="DON@pronursehcai.com" userId="76df9336-de64-4984-b42a-11fad3b415be" providerId="ADAL" clId="{E41062C9-4184-4D95-A357-64DED7C28EB0}" dt="2023-01-20T01:06:36.082" v="13" actId="20577"/>
          <ac:spMkLst>
            <pc:docMk/>
            <pc:sldMk cId="2071641413" sldId="1434"/>
            <ac:spMk id="4" creationId="{6BF602EC-58E0-4ADA-AA9E-2403021162E5}"/>
          </ac:spMkLst>
        </pc:spChg>
      </pc:sldChg>
      <pc:sldChg chg="modSp mod">
        <pc:chgData name="DON@pronursehcai.com" userId="76df9336-de64-4984-b42a-11fad3b415be" providerId="ADAL" clId="{E41062C9-4184-4D95-A357-64DED7C28EB0}" dt="2023-01-22T17:10:01.571" v="595" actId="1076"/>
        <pc:sldMkLst>
          <pc:docMk/>
          <pc:sldMk cId="3013741411" sldId="1436"/>
        </pc:sldMkLst>
        <pc:spChg chg="mod">
          <ac:chgData name="DON@pronursehcai.com" userId="76df9336-de64-4984-b42a-11fad3b415be" providerId="ADAL" clId="{E41062C9-4184-4D95-A357-64DED7C28EB0}" dt="2023-01-22T17:09:40.450" v="593" actId="1076"/>
          <ac:spMkLst>
            <pc:docMk/>
            <pc:sldMk cId="3013741411" sldId="1436"/>
            <ac:spMk id="3" creationId="{6E6B205D-31FF-92D0-67C2-425E2DD9EBF5}"/>
          </ac:spMkLst>
        </pc:spChg>
        <pc:picChg chg="mod">
          <ac:chgData name="DON@pronursehcai.com" userId="76df9336-de64-4984-b42a-11fad3b415be" providerId="ADAL" clId="{E41062C9-4184-4D95-A357-64DED7C28EB0}" dt="2023-01-22T17:09:49.216" v="594" actId="1076"/>
          <ac:picMkLst>
            <pc:docMk/>
            <pc:sldMk cId="3013741411" sldId="1436"/>
            <ac:picMk id="2" creationId="{EF22B957-BD77-5FF0-D07D-75BF0EB05D66}"/>
          </ac:picMkLst>
        </pc:picChg>
        <pc:picChg chg="mod">
          <ac:chgData name="DON@pronursehcai.com" userId="76df9336-de64-4984-b42a-11fad3b415be" providerId="ADAL" clId="{E41062C9-4184-4D95-A357-64DED7C28EB0}" dt="2023-01-22T17:10:01.571" v="595" actId="1076"/>
          <ac:picMkLst>
            <pc:docMk/>
            <pc:sldMk cId="3013741411" sldId="1436"/>
            <ac:picMk id="4" creationId="{C6C0121C-52CF-92FA-3310-0C759B8C09A7}"/>
          </ac:picMkLst>
        </pc:picChg>
      </pc:sldChg>
      <pc:sldChg chg="delSp modSp add mod ord">
        <pc:chgData name="DON@pronursehcai.com" userId="76df9336-de64-4984-b42a-11fad3b415be" providerId="ADAL" clId="{E41062C9-4184-4D95-A357-64DED7C28EB0}" dt="2023-01-22T19:37:59.251" v="600" actId="207"/>
        <pc:sldMkLst>
          <pc:docMk/>
          <pc:sldMk cId="2872266142" sldId="1441"/>
        </pc:sldMkLst>
        <pc:spChg chg="mod">
          <ac:chgData name="DON@pronursehcai.com" userId="76df9336-de64-4984-b42a-11fad3b415be" providerId="ADAL" clId="{E41062C9-4184-4D95-A357-64DED7C28EB0}" dt="2023-01-22T17:10:11.450" v="599" actId="20577"/>
          <ac:spMkLst>
            <pc:docMk/>
            <pc:sldMk cId="2872266142" sldId="1441"/>
            <ac:spMk id="3" creationId="{6E6B205D-31FF-92D0-67C2-425E2DD9EBF5}"/>
          </ac:spMkLst>
        </pc:spChg>
        <pc:spChg chg="mod">
          <ac:chgData name="DON@pronursehcai.com" userId="76df9336-de64-4984-b42a-11fad3b415be" providerId="ADAL" clId="{E41062C9-4184-4D95-A357-64DED7C28EB0}" dt="2023-01-22T19:37:59.251" v="600" actId="207"/>
          <ac:spMkLst>
            <pc:docMk/>
            <pc:sldMk cId="2872266142" sldId="1441"/>
            <ac:spMk id="7" creationId="{F93AE744-02CC-48EF-9483-BF53A171E3BC}"/>
          </ac:spMkLst>
        </pc:spChg>
        <pc:picChg chg="del">
          <ac:chgData name="DON@pronursehcai.com" userId="76df9336-de64-4984-b42a-11fad3b415be" providerId="ADAL" clId="{E41062C9-4184-4D95-A357-64DED7C28EB0}" dt="2023-01-22T17:08:16.161" v="559" actId="478"/>
          <ac:picMkLst>
            <pc:docMk/>
            <pc:sldMk cId="2872266142" sldId="1441"/>
            <ac:picMk id="2" creationId="{EF22B957-BD77-5FF0-D07D-75BF0EB05D66}"/>
          </ac:picMkLst>
        </pc:picChg>
        <pc:picChg chg="del">
          <ac:chgData name="DON@pronursehcai.com" userId="76df9336-de64-4984-b42a-11fad3b415be" providerId="ADAL" clId="{E41062C9-4184-4D95-A357-64DED7C28EB0}" dt="2023-01-22T17:08:18.197" v="560" actId="478"/>
          <ac:picMkLst>
            <pc:docMk/>
            <pc:sldMk cId="2872266142" sldId="1441"/>
            <ac:picMk id="4" creationId="{C6C0121C-52CF-92FA-3310-0C759B8C09A7}"/>
          </ac:picMkLst>
        </pc:picChg>
      </pc:sldChg>
      <pc:sldChg chg="add del">
        <pc:chgData name="DON@pronursehcai.com" userId="76df9336-de64-4984-b42a-11fad3b415be" providerId="ADAL" clId="{E41062C9-4184-4D95-A357-64DED7C28EB0}" dt="2023-01-22T16:52:42.575" v="160" actId="47"/>
        <pc:sldMkLst>
          <pc:docMk/>
          <pc:sldMk cId="3211216075" sldId="1441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Capital Raised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-5.3576230701088426E-2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chemeClr val="tx1"/>
                        </a:solidFill>
                      </a:rPr>
                      <a:t>$508,000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C57B-40E5-A758-5855A7333E0C}"/>
                </c:ext>
              </c:extLst>
            </c:dLbl>
            <c:dLbl>
              <c:idx val="1"/>
              <c:layout>
                <c:manualLayout>
                  <c:x val="7.7075812962947386E-3"/>
                  <c:y val="-2.8970372820488567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800" b="0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/>
                      <a:t>$2.2M</a:t>
                    </a:r>
                  </a:p>
                </c:rich>
              </c:tx>
              <c:numFmt formatCode="&quot;$&quot;#,##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7405648648526798"/>
                      <c:h val="0.1552403593128541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1-C57B-40E5-A758-5855A7333E0C}"/>
                </c:ext>
              </c:extLst>
            </c:dLbl>
            <c:dLbl>
              <c:idx val="2"/>
              <c:layout>
                <c:manualLayout>
                  <c:x val="2.2021413136620966E-3"/>
                  <c:y val="5.2710798952499945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$2.25M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C57B-40E5-A758-5855A7333E0C}"/>
                </c:ext>
              </c:extLst>
            </c:dLbl>
            <c:numFmt formatCode="&quot;$&quot;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Sheet1!$B$1:$D$1</c:f>
              <c:strCache>
                <c:ptCount val="3"/>
                <c:pt idx="0">
                  <c:v>March 2023</c:v>
                </c:pt>
                <c:pt idx="1">
                  <c:v>Sept 2023</c:v>
                </c:pt>
                <c:pt idx="2">
                  <c:v>Sept 2024</c:v>
                </c:pt>
              </c:strCache>
            </c:strRef>
          </c:cat>
          <c:val>
            <c:numRef>
              <c:f>Sheet1!$B$2:$D$2</c:f>
              <c:numCache>
                <c:formatCode>"$"#,##0</c:formatCode>
                <c:ptCount val="3"/>
                <c:pt idx="0">
                  <c:v>508000</c:v>
                </c:pt>
                <c:pt idx="1">
                  <c:v>2200000</c:v>
                </c:pt>
                <c:pt idx="2">
                  <c:v>2200000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57B-40E5-A758-5855A7333E0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5"/>
        <c:axId val="1430463888"/>
        <c:axId val="1430470960"/>
      </c:barChart>
      <c:catAx>
        <c:axId val="1430463888"/>
        <c:scaling>
          <c:orientation val="minMax"/>
          <c:max val="3"/>
          <c:min val="1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30470960"/>
        <c:crosses val="autoZero"/>
        <c:auto val="0"/>
        <c:lblAlgn val="ctr"/>
        <c:lblOffset val="100"/>
        <c:noMultiLvlLbl val="1"/>
      </c:catAx>
      <c:valAx>
        <c:axId val="1430470960"/>
        <c:scaling>
          <c:orientation val="minMax"/>
        </c:scaling>
        <c:delete val="1"/>
        <c:axPos val="l"/>
        <c:numFmt formatCode="&quot;$&quot;#,##0" sourceLinked="1"/>
        <c:majorTickMark val="none"/>
        <c:minorTickMark val="none"/>
        <c:tickLblPos val="nextTo"/>
        <c:crossAx val="14304638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Profit &amp; Loss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Profit (M)</c:v>
                </c:pt>
              </c:strCache>
            </c:strRef>
          </c:tx>
          <c:spPr>
            <a:solidFill>
              <a:srgbClr val="0EA817"/>
            </a:solidFill>
            <a:ln>
              <a:noFill/>
            </a:ln>
            <a:effectLst/>
            <a:sp3d/>
          </c:spPr>
          <c:invertIfNegative val="0"/>
          <c:cat>
            <c:strRef>
              <c:f>Sheet1!$A$2:$A$6</c:f>
              <c:strCache>
                <c:ptCount val="4"/>
                <c:pt idx="0">
                  <c:v>Dev</c:v>
                </c:pt>
                <c:pt idx="1">
                  <c:v>Year One</c:v>
                </c:pt>
                <c:pt idx="2">
                  <c:v>Year Two</c:v>
                </c:pt>
                <c:pt idx="3">
                  <c:v>Year Three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0</c:v>
                </c:pt>
                <c:pt idx="1">
                  <c:v>-0.72</c:v>
                </c:pt>
                <c:pt idx="2">
                  <c:v>6.8</c:v>
                </c:pt>
                <c:pt idx="3">
                  <c:v>23.37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DAB-47A6-8D56-BE7E7F4503B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Income (M)</c:v>
                </c:pt>
              </c:strCache>
            </c:strRef>
          </c:tx>
          <c:spPr>
            <a:solidFill>
              <a:srgbClr val="FF3C3C"/>
            </a:solidFill>
            <a:ln>
              <a:noFill/>
            </a:ln>
            <a:effectLst/>
            <a:sp3d/>
          </c:spPr>
          <c:invertIfNegative val="0"/>
          <c:cat>
            <c:strRef>
              <c:f>Sheet1!$A$2:$A$6</c:f>
              <c:strCache>
                <c:ptCount val="4"/>
                <c:pt idx="0">
                  <c:v>Dev</c:v>
                </c:pt>
                <c:pt idx="1">
                  <c:v>Year One</c:v>
                </c:pt>
                <c:pt idx="2">
                  <c:v>Year Two</c:v>
                </c:pt>
                <c:pt idx="3">
                  <c:v>Year Three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0</c:v>
                </c:pt>
                <c:pt idx="1">
                  <c:v>0.67</c:v>
                </c:pt>
                <c:pt idx="2">
                  <c:v>16.53</c:v>
                </c:pt>
                <c:pt idx="3">
                  <c:v>48.8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DAB-47A6-8D56-BE7E7F4503B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Cost (M)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  <a:sp3d/>
          </c:spPr>
          <c:invertIfNegative val="0"/>
          <c:cat>
            <c:strRef>
              <c:f>Sheet1!$A$2:$A$6</c:f>
              <c:strCache>
                <c:ptCount val="4"/>
                <c:pt idx="0">
                  <c:v>Dev</c:v>
                </c:pt>
                <c:pt idx="1">
                  <c:v>Year One</c:v>
                </c:pt>
                <c:pt idx="2">
                  <c:v>Year Two</c:v>
                </c:pt>
                <c:pt idx="3">
                  <c:v>Year Three</c:v>
                </c:pt>
              </c:strCache>
            </c:strRef>
          </c:cat>
          <c:val>
            <c:numRef>
              <c:f>Sheet1!$D$2:$D$6</c:f>
              <c:numCache>
                <c:formatCode>General</c:formatCode>
                <c:ptCount val="5"/>
                <c:pt idx="0">
                  <c:v>0.40600000000000003</c:v>
                </c:pt>
                <c:pt idx="1">
                  <c:v>1.4</c:v>
                </c:pt>
                <c:pt idx="2">
                  <c:v>9.66</c:v>
                </c:pt>
                <c:pt idx="3">
                  <c:v>25.4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DAB-47A6-8D56-BE7E7F4503B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68228895"/>
        <c:axId val="368225151"/>
        <c:axId val="0"/>
      </c:bar3DChart>
      <c:catAx>
        <c:axId val="36822889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68225151"/>
        <c:crosses val="autoZero"/>
        <c:auto val="1"/>
        <c:lblAlgn val="ctr"/>
        <c:lblOffset val="100"/>
        <c:noMultiLvlLbl val="0"/>
      </c:catAx>
      <c:valAx>
        <c:axId val="36822515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6822889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2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6434"/>
          </a:xfrm>
          <a:prstGeom prst="rect">
            <a:avLst/>
          </a:prstGeom>
        </p:spPr>
        <p:txBody>
          <a:bodyPr vert="horz" lIns="93172" tIns="46586" rIns="93172" bIns="46586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324465" y="8829967"/>
            <a:ext cx="6341806" cy="466433"/>
          </a:xfrm>
          <a:prstGeom prst="rect">
            <a:avLst/>
          </a:prstGeom>
        </p:spPr>
        <p:txBody>
          <a:bodyPr vert="horz" lIns="93172" tIns="46586" rIns="93172" bIns="46586" rtlCol="0" anchor="b"/>
          <a:lstStyle>
            <a:lvl1pPr algn="l">
              <a:defRPr sz="1300"/>
            </a:lvl1pPr>
          </a:lstStyle>
          <a:p>
            <a:pPr algn="ctr"/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Property of  Cannetics Global, Inc. – Proprietary and Confidential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2" tIns="46586" rIns="93172" bIns="46586" rtlCol="0" anchor="b"/>
          <a:lstStyle>
            <a:lvl1pPr algn="r">
              <a:defRPr sz="1300"/>
            </a:lvl1pPr>
          </a:lstStyle>
          <a:p>
            <a:fld id="{08F95F46-3227-D24B-8D15-6F0286FD055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83E5BEF-1A6A-86DF-39AC-4AAADD184C6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B559E1-9DB6-4B4D-927A-D8294CB1CFC4}" type="datetimeFigureOut">
              <a:rPr lang="en-US" smtClean="0"/>
              <a:t>1/22/2023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1544084"/>
      </p:ext>
    </p:extLst>
  </p:cSld>
  <p:clrMap bg1="lt1" tx1="dk1" bg2="lt2" tx2="dk2" accent1="accent1" accent2="accent2" accent3="accent3" accent4="accent4" accent5="accent5" accent6="accent6" hlink="hlink" folHlink="folHlink"/>
  <p:hf sldNum="0"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>
            <a:spLocks noGrp="1" noRot="1" noChangeAspect="1"/>
          </p:cNvSpPr>
          <p:nvPr>
            <p:ph type="sldImg"/>
          </p:nvPr>
        </p:nvSpPr>
        <p:spPr>
          <a:xfrm>
            <a:off x="406400" y="698500"/>
            <a:ext cx="6197600" cy="3486150"/>
          </a:xfrm>
          <a:prstGeom prst="rect">
            <a:avLst/>
          </a:prstGeom>
        </p:spPr>
        <p:txBody>
          <a:bodyPr lIns="93172" tIns="46586" rIns="93172" bIns="46586"/>
          <a:lstStyle/>
          <a:p>
            <a:endParaRPr dirty="0"/>
          </a:p>
        </p:txBody>
      </p:sp>
      <p:sp>
        <p:nvSpPr>
          <p:cNvPr id="55" name="Shape 55"/>
          <p:cNvSpPr>
            <a:spLocks noGrp="1"/>
          </p:cNvSpPr>
          <p:nvPr>
            <p:ph type="body" sz="quarter" idx="1"/>
          </p:nvPr>
        </p:nvSpPr>
        <p:spPr>
          <a:xfrm>
            <a:off x="934720" y="4415790"/>
            <a:ext cx="5140960" cy="4183380"/>
          </a:xfrm>
          <a:prstGeom prst="rect">
            <a:avLst/>
          </a:prstGeom>
        </p:spPr>
        <p:txBody>
          <a:bodyPr lIns="93172" tIns="46586" rIns="93172" bIns="46586"/>
          <a:lstStyle/>
          <a:p>
            <a:endParaRPr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81BB5EA-613C-468E-AEB0-5202692C20F0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1752600" y="8830658"/>
            <a:ext cx="3505200" cy="465742"/>
          </a:xfrm>
          <a:prstGeom prst="rect">
            <a:avLst/>
          </a:prstGeom>
        </p:spPr>
        <p:txBody>
          <a:bodyPr vert="horz" lIns="88139" tIns="44070" rIns="88139" bIns="44070" rtlCol="0" anchor="b"/>
          <a:lstStyle>
            <a:lvl1pPr algn="l">
              <a:defRPr sz="800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</a:defRPr>
            </a:lvl1pPr>
          </a:lstStyle>
          <a:p>
            <a:r>
              <a:rPr lang="en-US" dirty="0"/>
              <a:t>Property of Empower Health Care, Inc. – Proprietary and Confidential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3805520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notesStyle>
    <a:lvl1pPr defTabSz="228600" latinLnBrk="0">
      <a:lnSpc>
        <a:spcPct val="117999"/>
      </a:lnSpc>
      <a:defRPr sz="1100">
        <a:latin typeface="Helvetica Neue"/>
        <a:ea typeface="Helvetica Neue"/>
        <a:cs typeface="Helvetica Neue"/>
        <a:sym typeface="Helvetica Neue"/>
      </a:defRPr>
    </a:lvl1pPr>
    <a:lvl2pPr indent="114300" defTabSz="228600" latinLnBrk="0">
      <a:lnSpc>
        <a:spcPct val="117999"/>
      </a:lnSpc>
      <a:defRPr sz="1100">
        <a:latin typeface="Helvetica Neue"/>
        <a:ea typeface="Helvetica Neue"/>
        <a:cs typeface="Helvetica Neue"/>
        <a:sym typeface="Helvetica Neue"/>
      </a:defRPr>
    </a:lvl2pPr>
    <a:lvl3pPr indent="228600" defTabSz="228600" latinLnBrk="0">
      <a:lnSpc>
        <a:spcPct val="117999"/>
      </a:lnSpc>
      <a:defRPr sz="1100">
        <a:latin typeface="Helvetica Neue"/>
        <a:ea typeface="Helvetica Neue"/>
        <a:cs typeface="Helvetica Neue"/>
        <a:sym typeface="Helvetica Neue"/>
      </a:defRPr>
    </a:lvl3pPr>
    <a:lvl4pPr indent="342900" defTabSz="228600" latinLnBrk="0">
      <a:lnSpc>
        <a:spcPct val="117999"/>
      </a:lnSpc>
      <a:defRPr sz="1100">
        <a:latin typeface="Helvetica Neue"/>
        <a:ea typeface="Helvetica Neue"/>
        <a:cs typeface="Helvetica Neue"/>
        <a:sym typeface="Helvetica Neue"/>
      </a:defRPr>
    </a:lvl4pPr>
    <a:lvl5pPr indent="457200" defTabSz="228600" latinLnBrk="0">
      <a:lnSpc>
        <a:spcPct val="117999"/>
      </a:lnSpc>
      <a:defRPr sz="1100">
        <a:latin typeface="Helvetica Neue"/>
        <a:ea typeface="Helvetica Neue"/>
        <a:cs typeface="Helvetica Neue"/>
        <a:sym typeface="Helvetica Neue"/>
      </a:defRPr>
    </a:lvl5pPr>
    <a:lvl6pPr indent="571500" defTabSz="228600" latinLnBrk="0">
      <a:lnSpc>
        <a:spcPct val="117999"/>
      </a:lnSpc>
      <a:defRPr sz="1100">
        <a:latin typeface="Helvetica Neue"/>
        <a:ea typeface="Helvetica Neue"/>
        <a:cs typeface="Helvetica Neue"/>
        <a:sym typeface="Helvetica Neue"/>
      </a:defRPr>
    </a:lvl6pPr>
    <a:lvl7pPr indent="685800" defTabSz="228600" latinLnBrk="0">
      <a:lnSpc>
        <a:spcPct val="117999"/>
      </a:lnSpc>
      <a:defRPr sz="1100">
        <a:latin typeface="Helvetica Neue"/>
        <a:ea typeface="Helvetica Neue"/>
        <a:cs typeface="Helvetica Neue"/>
        <a:sym typeface="Helvetica Neue"/>
      </a:defRPr>
    </a:lvl7pPr>
    <a:lvl8pPr indent="800100" defTabSz="228600" latinLnBrk="0">
      <a:lnSpc>
        <a:spcPct val="117999"/>
      </a:lnSpc>
      <a:defRPr sz="1100">
        <a:latin typeface="Helvetica Neue"/>
        <a:ea typeface="Helvetica Neue"/>
        <a:cs typeface="Helvetica Neue"/>
        <a:sym typeface="Helvetica Neue"/>
      </a:defRPr>
    </a:lvl8pPr>
    <a:lvl9pPr indent="914400" defTabSz="228600" latinLnBrk="0">
      <a:lnSpc>
        <a:spcPct val="117999"/>
      </a:lnSpc>
      <a:defRPr sz="11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dirty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©</a:t>
            </a:r>
            <a:r>
              <a:rPr lang="en-US" sz="1200" baseline="0" dirty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 Cannetics Global, Inc.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00BB830-40ED-46B8-BA2D-43FB48731DDC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 dirty="0"/>
              <a:t>Property of Empower Health Care, Inc. – Proprietary and Confidential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22308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400" dirty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©</a:t>
            </a:r>
            <a:r>
              <a:rPr lang="en-US" sz="1100" baseline="0" dirty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 Cannetics Global, Inc.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6B8424-8444-4226-A04C-A4A34A36E6C9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 dirty="0"/>
              <a:t>Property of Empower Health Care, Inc. – Proprietary and Confidential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14848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dirty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©</a:t>
            </a:r>
            <a:r>
              <a:rPr lang="en-US" sz="1200" baseline="0" dirty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 Cannetics Global, Inc.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00BB830-40ED-46B8-BA2D-43FB48731DDC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 dirty="0"/>
              <a:t>Property of Empower Health Care, Inc. – Proprietary and Confidential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70486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400" dirty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©</a:t>
            </a:r>
            <a:r>
              <a:rPr lang="en-US" sz="1100" baseline="0" dirty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 Cannetics Global, Inc.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6B8424-8444-4226-A04C-A4A34A36E6C9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 dirty="0"/>
              <a:t>Property of Empower Health Care, Inc. – Proprietary and Confidential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18136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400" dirty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©</a:t>
            </a:r>
            <a:r>
              <a:rPr lang="en-US" sz="1100" baseline="0" dirty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 Cannetics Global, Inc.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6B8424-8444-4226-A04C-A4A34A36E6C9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 dirty="0"/>
              <a:t>Property of Empower Health Care, Inc. – Proprietary and Confidential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079456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400" dirty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©</a:t>
            </a:r>
            <a:r>
              <a:rPr lang="en-US" sz="1100" baseline="0" dirty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 Cannetics Global, Inc. 2023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6B8424-8444-4226-A04C-A4A34A36E6C9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 dirty="0"/>
              <a:t>Property of Empower Health Care, Inc. – Proprietary and Confidential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105850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400" dirty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©</a:t>
            </a:r>
            <a:r>
              <a:rPr lang="en-US" sz="1100" baseline="0" dirty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 Cannetics Global, Inc. 2023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6B8424-8444-4226-A04C-A4A34A36E6C9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 dirty="0"/>
              <a:t>Property of Empower Health Care, Inc. – Proprietary and Confidential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52249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400" dirty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©</a:t>
            </a:r>
            <a:r>
              <a:rPr lang="en-US" sz="1100" baseline="0" dirty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 Cannetics Global, Inc.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6B8424-8444-4226-A04C-A4A34A36E6C9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 dirty="0"/>
              <a:t>Property of Empower Health Care, Inc. – Proprietary and Confidential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661428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400" dirty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©</a:t>
            </a:r>
            <a:r>
              <a:rPr lang="en-US" sz="1100" baseline="0" dirty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 Cannetics Global, Inc.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6B8424-8444-4226-A04C-A4A34A36E6C9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 dirty="0"/>
              <a:t>Property of Empower Health Care, Inc. – Proprietary and Confidential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999607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232929">
              <a:defRPr/>
            </a:pPr>
            <a:r>
              <a:rPr lang="en-US" sz="1600" dirty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©</a:t>
            </a:r>
            <a:r>
              <a:rPr lang="en-US" sz="1200" baseline="0" dirty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 Cannetics Global, Inc.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5B79ECC-18A2-4944-A4B0-522DC134794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 dirty="0"/>
              <a:t>Property of Empower Health Care, Inc. – Proprietary and Confidential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635426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400" dirty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©</a:t>
            </a:r>
            <a:r>
              <a:rPr lang="en-US" sz="1100" baseline="0" dirty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 Cannetics Global, Inc.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6B8424-8444-4226-A04C-A4A34A36E6C9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 dirty="0"/>
              <a:t>Property of Empower Health Care, Inc. – Proprietary and Confidential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02658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400" dirty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©</a:t>
            </a:r>
            <a:r>
              <a:rPr lang="en-US" sz="1100" baseline="0" dirty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 Cannetics Global, Inc.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6B8424-8444-4226-A04C-A4A34A36E6C9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 dirty="0"/>
              <a:t>Property of Empower Health Care, Inc. – Proprietary and Confidential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246875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3A0B15-0F86-440C-92DF-A51C7AC7D3F4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76391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400" dirty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©</a:t>
            </a:r>
            <a:r>
              <a:rPr lang="en-US" sz="1100" baseline="0" dirty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 Cannetics Global, Inc.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6B8424-8444-4226-A04C-A4A34A36E6C9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 dirty="0"/>
              <a:t>Property of Empower Health Care, Inc. – Proprietary and Confidential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53028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400" dirty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©</a:t>
            </a:r>
            <a:r>
              <a:rPr lang="en-US" sz="1100" baseline="0" dirty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 Cannetics Global, Inc.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6B8424-8444-4226-A04C-A4A34A36E6C9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 dirty="0"/>
              <a:t>Property of Empower Health Care, Inc. – Proprietary and Confidential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64110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400" dirty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©</a:t>
            </a:r>
            <a:r>
              <a:rPr lang="en-US" sz="1100" baseline="0" dirty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 Cannetics Global, Inc.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6B8424-8444-4226-A04C-A4A34A36E6C9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 dirty="0"/>
              <a:t>Property of Empower Health Care, Inc. – Proprietary and Confidential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16847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400" dirty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©</a:t>
            </a:r>
            <a:r>
              <a:rPr lang="en-US" sz="1100" baseline="0" dirty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 Cannetics Global, Inc.</a:t>
            </a:r>
          </a:p>
          <a:p>
            <a:r>
              <a:rPr lang="en-US" dirty="0"/>
              <a:t>https://www.microsoft.com/en-us/security/blog/2021/06/25/windows-11-enables-security-by-design-from-the-chip-to-the-cloud/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6B8424-8444-4226-A04C-A4A34A36E6C9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 dirty="0"/>
              <a:t>Property of Empower Health Care, Inc. – Proprietary and Confidential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1421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400" dirty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©</a:t>
            </a:r>
            <a:r>
              <a:rPr lang="en-US" sz="1100" baseline="0" dirty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 Cannetics Global, Inc.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6B8424-8444-4226-A04C-A4A34A36E6C9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 dirty="0"/>
              <a:t>Property of Empower Health Care, Inc. – Proprietary and Confidential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52476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400" dirty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©</a:t>
            </a:r>
            <a:r>
              <a:rPr lang="en-US" sz="1100" baseline="0" dirty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 Cannetics Global, Inc.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6B8424-8444-4226-A04C-A4A34A36E6C9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 dirty="0"/>
              <a:t>Property of Empower Health Care, Inc. – Proprietary and Confidential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53948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400" dirty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©</a:t>
            </a:r>
            <a:r>
              <a:rPr lang="en-US" sz="1100" baseline="0" dirty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 Cannetics Global, Inc.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6B8424-8444-4226-A04C-A4A34A36E6C9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 dirty="0"/>
              <a:t>Property of Empower Health Care, Inc. – Proprietary and Confidential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49508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0E084F5-C877-4771-BA14-A62C01B5000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8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552" y="0"/>
            <a:ext cx="12158486" cy="6858000"/>
          </a:xfrm>
          <a:prstGeom prst="rect">
            <a:avLst/>
          </a:prstGeom>
        </p:spPr>
      </p:pic>
      <p:sp>
        <p:nvSpPr>
          <p:cNvPr id="40" name="Isosceles Triangle 39"/>
          <p:cNvSpPr/>
          <p:nvPr/>
        </p:nvSpPr>
        <p:spPr>
          <a:xfrm rot="10800000">
            <a:off x="10848425" y="2"/>
            <a:ext cx="842427" cy="351063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9963" y="1659056"/>
            <a:ext cx="4470815" cy="1005187"/>
          </a:xfrm>
          <a:prstGeom prst="rect">
            <a:avLst/>
          </a:prstGeom>
        </p:spPr>
        <p:txBody>
          <a:bodyPr bIns="0" anchor="b">
            <a:normAutofit/>
          </a:bodyPr>
          <a:lstStyle>
            <a:lvl1pPr algn="l">
              <a:lnSpc>
                <a:spcPct val="80000"/>
              </a:lnSpc>
              <a:defRPr sz="2800" spc="-113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24649" y="5507565"/>
            <a:ext cx="4646457" cy="726920"/>
          </a:xfrm>
          <a:prstGeom prst="rect">
            <a:avLst/>
          </a:prstGeom>
        </p:spPr>
        <p:txBody>
          <a:bodyPr tIns="0">
            <a:normAutofit/>
          </a:bodyPr>
          <a:lstStyle>
            <a:lvl1pPr marL="0" indent="0" algn="r">
              <a:lnSpc>
                <a:spcPct val="100000"/>
              </a:lnSpc>
              <a:buNone/>
              <a:defRPr sz="1350" b="0">
                <a:solidFill>
                  <a:schemeClr val="tx2"/>
                </a:solidFill>
              </a:defRPr>
            </a:lvl1pPr>
            <a:lvl2pPr marL="342900" indent="0" algn="ctr">
              <a:buNone/>
              <a:defRPr sz="135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5" name="Picture Placeholder 6">
            <a:extLst>
              <a:ext uri="{FF2B5EF4-FFF2-40B4-BE49-F238E27FC236}">
                <a16:creationId xmlns:a16="http://schemas.microsoft.com/office/drawing/2014/main" id="{3FE69F0F-FCAB-4212-809F-12F0165C1598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266242" y="3245385"/>
            <a:ext cx="1346580" cy="1622425"/>
          </a:xfrm>
          <a:custGeom>
            <a:avLst/>
            <a:gdLst>
              <a:gd name="connsiteX0" fmla="*/ 0 w 914400"/>
              <a:gd name="connsiteY0" fmla="*/ 914400 h 914400"/>
              <a:gd name="connsiteX1" fmla="*/ 228600 w 914400"/>
              <a:gd name="connsiteY1" fmla="*/ 0 h 914400"/>
              <a:gd name="connsiteX2" fmla="*/ 914400 w 914400"/>
              <a:gd name="connsiteY2" fmla="*/ 0 h 914400"/>
              <a:gd name="connsiteX3" fmla="*/ 685800 w 914400"/>
              <a:gd name="connsiteY3" fmla="*/ 914400 h 914400"/>
              <a:gd name="connsiteX4" fmla="*/ 0 w 914400"/>
              <a:gd name="connsiteY4" fmla="*/ 914400 h 914400"/>
              <a:gd name="connsiteX0" fmla="*/ 0 w 914400"/>
              <a:gd name="connsiteY0" fmla="*/ 914400 h 914400"/>
              <a:gd name="connsiteX1" fmla="*/ 2382 w 914400"/>
              <a:gd name="connsiteY1" fmla="*/ 169069 h 914400"/>
              <a:gd name="connsiteX2" fmla="*/ 914400 w 914400"/>
              <a:gd name="connsiteY2" fmla="*/ 0 h 914400"/>
              <a:gd name="connsiteX3" fmla="*/ 685800 w 914400"/>
              <a:gd name="connsiteY3" fmla="*/ 914400 h 914400"/>
              <a:gd name="connsiteX4" fmla="*/ 0 w 914400"/>
              <a:gd name="connsiteY4" fmla="*/ 914400 h 914400"/>
              <a:gd name="connsiteX0" fmla="*/ 0 w 812006"/>
              <a:gd name="connsiteY0" fmla="*/ 1204912 h 1204912"/>
              <a:gd name="connsiteX1" fmla="*/ 2382 w 812006"/>
              <a:gd name="connsiteY1" fmla="*/ 459581 h 1204912"/>
              <a:gd name="connsiteX2" fmla="*/ 812006 w 812006"/>
              <a:gd name="connsiteY2" fmla="*/ 0 h 1204912"/>
              <a:gd name="connsiteX3" fmla="*/ 685800 w 812006"/>
              <a:gd name="connsiteY3" fmla="*/ 1204912 h 1204912"/>
              <a:gd name="connsiteX4" fmla="*/ 0 w 812006"/>
              <a:gd name="connsiteY4" fmla="*/ 1204912 h 1204912"/>
              <a:gd name="connsiteX0" fmla="*/ 0 w 812006"/>
              <a:gd name="connsiteY0" fmla="*/ 1204912 h 1204912"/>
              <a:gd name="connsiteX1" fmla="*/ 2382 w 812006"/>
              <a:gd name="connsiteY1" fmla="*/ 459581 h 1204912"/>
              <a:gd name="connsiteX2" fmla="*/ 812006 w 812006"/>
              <a:gd name="connsiteY2" fmla="*/ 0 h 1204912"/>
              <a:gd name="connsiteX3" fmla="*/ 804863 w 812006"/>
              <a:gd name="connsiteY3" fmla="*/ 754856 h 1204912"/>
              <a:gd name="connsiteX4" fmla="*/ 0 w 812006"/>
              <a:gd name="connsiteY4" fmla="*/ 1204912 h 1204912"/>
              <a:gd name="connsiteX0" fmla="*/ 0 w 804863"/>
              <a:gd name="connsiteY0" fmla="*/ 1207294 h 1207294"/>
              <a:gd name="connsiteX1" fmla="*/ 2382 w 804863"/>
              <a:gd name="connsiteY1" fmla="*/ 461963 h 1207294"/>
              <a:gd name="connsiteX2" fmla="*/ 802481 w 804863"/>
              <a:gd name="connsiteY2" fmla="*/ 0 h 1207294"/>
              <a:gd name="connsiteX3" fmla="*/ 804863 w 804863"/>
              <a:gd name="connsiteY3" fmla="*/ 757238 h 1207294"/>
              <a:gd name="connsiteX4" fmla="*/ 0 w 804863"/>
              <a:gd name="connsiteY4" fmla="*/ 1207294 h 1207294"/>
              <a:gd name="connsiteX0" fmla="*/ 2380 w 802481"/>
              <a:gd name="connsiteY0" fmla="*/ 1216819 h 1216819"/>
              <a:gd name="connsiteX1" fmla="*/ 0 w 802481"/>
              <a:gd name="connsiteY1" fmla="*/ 461963 h 1216819"/>
              <a:gd name="connsiteX2" fmla="*/ 800099 w 802481"/>
              <a:gd name="connsiteY2" fmla="*/ 0 h 1216819"/>
              <a:gd name="connsiteX3" fmla="*/ 802481 w 802481"/>
              <a:gd name="connsiteY3" fmla="*/ 757238 h 1216819"/>
              <a:gd name="connsiteX4" fmla="*/ 2380 w 802481"/>
              <a:gd name="connsiteY4" fmla="*/ 1216819 h 1216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2481" h="1216819">
                <a:moveTo>
                  <a:pt x="2380" y="1216819"/>
                </a:moveTo>
                <a:cubicBezTo>
                  <a:pt x="1587" y="965200"/>
                  <a:pt x="793" y="713582"/>
                  <a:pt x="0" y="461963"/>
                </a:cubicBezTo>
                <a:lnTo>
                  <a:pt x="800099" y="0"/>
                </a:lnTo>
                <a:lnTo>
                  <a:pt x="802481" y="757238"/>
                </a:lnTo>
                <a:lnTo>
                  <a:pt x="2380" y="1216819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</p:spPr>
        <p:txBody>
          <a:bodyPr/>
          <a:lstStyle>
            <a:lvl1pPr marL="0" indent="0">
              <a:buNone/>
              <a:defRPr sz="900" b="1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0F3BDC54-9386-4131-B576-842FB167437B}"/>
              </a:ext>
            </a:extLst>
          </p:cNvPr>
          <p:cNvSpPr/>
          <p:nvPr userDrawn="1"/>
        </p:nvSpPr>
        <p:spPr>
          <a:xfrm>
            <a:off x="727081" y="6506939"/>
            <a:ext cx="842427" cy="351063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" name="Picture Placeholder 6">
            <a:extLst>
              <a:ext uri="{FF2B5EF4-FFF2-40B4-BE49-F238E27FC236}">
                <a16:creationId xmlns:a16="http://schemas.microsoft.com/office/drawing/2014/main" id="{44DE90D6-48DE-4A70-84E3-07988B6B3C38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5680445" y="2617789"/>
            <a:ext cx="1346580" cy="1622425"/>
          </a:xfrm>
          <a:custGeom>
            <a:avLst/>
            <a:gdLst>
              <a:gd name="connsiteX0" fmla="*/ 0 w 914400"/>
              <a:gd name="connsiteY0" fmla="*/ 914400 h 914400"/>
              <a:gd name="connsiteX1" fmla="*/ 228600 w 914400"/>
              <a:gd name="connsiteY1" fmla="*/ 0 h 914400"/>
              <a:gd name="connsiteX2" fmla="*/ 914400 w 914400"/>
              <a:gd name="connsiteY2" fmla="*/ 0 h 914400"/>
              <a:gd name="connsiteX3" fmla="*/ 685800 w 914400"/>
              <a:gd name="connsiteY3" fmla="*/ 914400 h 914400"/>
              <a:gd name="connsiteX4" fmla="*/ 0 w 914400"/>
              <a:gd name="connsiteY4" fmla="*/ 914400 h 914400"/>
              <a:gd name="connsiteX0" fmla="*/ 0 w 914400"/>
              <a:gd name="connsiteY0" fmla="*/ 914400 h 914400"/>
              <a:gd name="connsiteX1" fmla="*/ 2382 w 914400"/>
              <a:gd name="connsiteY1" fmla="*/ 169069 h 914400"/>
              <a:gd name="connsiteX2" fmla="*/ 914400 w 914400"/>
              <a:gd name="connsiteY2" fmla="*/ 0 h 914400"/>
              <a:gd name="connsiteX3" fmla="*/ 685800 w 914400"/>
              <a:gd name="connsiteY3" fmla="*/ 914400 h 914400"/>
              <a:gd name="connsiteX4" fmla="*/ 0 w 914400"/>
              <a:gd name="connsiteY4" fmla="*/ 914400 h 914400"/>
              <a:gd name="connsiteX0" fmla="*/ 0 w 812006"/>
              <a:gd name="connsiteY0" fmla="*/ 1204912 h 1204912"/>
              <a:gd name="connsiteX1" fmla="*/ 2382 w 812006"/>
              <a:gd name="connsiteY1" fmla="*/ 459581 h 1204912"/>
              <a:gd name="connsiteX2" fmla="*/ 812006 w 812006"/>
              <a:gd name="connsiteY2" fmla="*/ 0 h 1204912"/>
              <a:gd name="connsiteX3" fmla="*/ 685800 w 812006"/>
              <a:gd name="connsiteY3" fmla="*/ 1204912 h 1204912"/>
              <a:gd name="connsiteX4" fmla="*/ 0 w 812006"/>
              <a:gd name="connsiteY4" fmla="*/ 1204912 h 1204912"/>
              <a:gd name="connsiteX0" fmla="*/ 0 w 812006"/>
              <a:gd name="connsiteY0" fmla="*/ 1204912 h 1204912"/>
              <a:gd name="connsiteX1" fmla="*/ 2382 w 812006"/>
              <a:gd name="connsiteY1" fmla="*/ 459581 h 1204912"/>
              <a:gd name="connsiteX2" fmla="*/ 812006 w 812006"/>
              <a:gd name="connsiteY2" fmla="*/ 0 h 1204912"/>
              <a:gd name="connsiteX3" fmla="*/ 804863 w 812006"/>
              <a:gd name="connsiteY3" fmla="*/ 754856 h 1204912"/>
              <a:gd name="connsiteX4" fmla="*/ 0 w 812006"/>
              <a:gd name="connsiteY4" fmla="*/ 1204912 h 1204912"/>
              <a:gd name="connsiteX0" fmla="*/ 0 w 804863"/>
              <a:gd name="connsiteY0" fmla="*/ 1207294 h 1207294"/>
              <a:gd name="connsiteX1" fmla="*/ 2382 w 804863"/>
              <a:gd name="connsiteY1" fmla="*/ 461963 h 1207294"/>
              <a:gd name="connsiteX2" fmla="*/ 802481 w 804863"/>
              <a:gd name="connsiteY2" fmla="*/ 0 h 1207294"/>
              <a:gd name="connsiteX3" fmla="*/ 804863 w 804863"/>
              <a:gd name="connsiteY3" fmla="*/ 757238 h 1207294"/>
              <a:gd name="connsiteX4" fmla="*/ 0 w 804863"/>
              <a:gd name="connsiteY4" fmla="*/ 1207294 h 1207294"/>
              <a:gd name="connsiteX0" fmla="*/ 2380 w 802481"/>
              <a:gd name="connsiteY0" fmla="*/ 1216819 h 1216819"/>
              <a:gd name="connsiteX1" fmla="*/ 0 w 802481"/>
              <a:gd name="connsiteY1" fmla="*/ 461963 h 1216819"/>
              <a:gd name="connsiteX2" fmla="*/ 800099 w 802481"/>
              <a:gd name="connsiteY2" fmla="*/ 0 h 1216819"/>
              <a:gd name="connsiteX3" fmla="*/ 802481 w 802481"/>
              <a:gd name="connsiteY3" fmla="*/ 757238 h 1216819"/>
              <a:gd name="connsiteX4" fmla="*/ 2380 w 802481"/>
              <a:gd name="connsiteY4" fmla="*/ 1216819 h 1216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2481" h="1216819">
                <a:moveTo>
                  <a:pt x="2380" y="1216819"/>
                </a:moveTo>
                <a:cubicBezTo>
                  <a:pt x="1587" y="965200"/>
                  <a:pt x="793" y="713582"/>
                  <a:pt x="0" y="461963"/>
                </a:cubicBezTo>
                <a:lnTo>
                  <a:pt x="800099" y="0"/>
                </a:lnTo>
                <a:lnTo>
                  <a:pt x="802481" y="757238"/>
                </a:lnTo>
                <a:lnTo>
                  <a:pt x="2380" y="1216819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</p:spPr>
        <p:txBody>
          <a:bodyPr/>
          <a:lstStyle>
            <a:lvl1pPr marL="0" indent="0">
              <a:buNone/>
              <a:defRPr sz="900" b="1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20" name="Picture Placeholder 6">
            <a:extLst>
              <a:ext uri="{FF2B5EF4-FFF2-40B4-BE49-F238E27FC236}">
                <a16:creationId xmlns:a16="http://schemas.microsoft.com/office/drawing/2014/main" id="{D4B5ED09-11ED-46DD-9560-67C11674FEB3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7094651" y="1986193"/>
            <a:ext cx="1346580" cy="1622425"/>
          </a:xfrm>
          <a:custGeom>
            <a:avLst/>
            <a:gdLst>
              <a:gd name="connsiteX0" fmla="*/ 0 w 914400"/>
              <a:gd name="connsiteY0" fmla="*/ 914400 h 914400"/>
              <a:gd name="connsiteX1" fmla="*/ 228600 w 914400"/>
              <a:gd name="connsiteY1" fmla="*/ 0 h 914400"/>
              <a:gd name="connsiteX2" fmla="*/ 914400 w 914400"/>
              <a:gd name="connsiteY2" fmla="*/ 0 h 914400"/>
              <a:gd name="connsiteX3" fmla="*/ 685800 w 914400"/>
              <a:gd name="connsiteY3" fmla="*/ 914400 h 914400"/>
              <a:gd name="connsiteX4" fmla="*/ 0 w 914400"/>
              <a:gd name="connsiteY4" fmla="*/ 914400 h 914400"/>
              <a:gd name="connsiteX0" fmla="*/ 0 w 914400"/>
              <a:gd name="connsiteY0" fmla="*/ 914400 h 914400"/>
              <a:gd name="connsiteX1" fmla="*/ 2382 w 914400"/>
              <a:gd name="connsiteY1" fmla="*/ 169069 h 914400"/>
              <a:gd name="connsiteX2" fmla="*/ 914400 w 914400"/>
              <a:gd name="connsiteY2" fmla="*/ 0 h 914400"/>
              <a:gd name="connsiteX3" fmla="*/ 685800 w 914400"/>
              <a:gd name="connsiteY3" fmla="*/ 914400 h 914400"/>
              <a:gd name="connsiteX4" fmla="*/ 0 w 914400"/>
              <a:gd name="connsiteY4" fmla="*/ 914400 h 914400"/>
              <a:gd name="connsiteX0" fmla="*/ 0 w 812006"/>
              <a:gd name="connsiteY0" fmla="*/ 1204912 h 1204912"/>
              <a:gd name="connsiteX1" fmla="*/ 2382 w 812006"/>
              <a:gd name="connsiteY1" fmla="*/ 459581 h 1204912"/>
              <a:gd name="connsiteX2" fmla="*/ 812006 w 812006"/>
              <a:gd name="connsiteY2" fmla="*/ 0 h 1204912"/>
              <a:gd name="connsiteX3" fmla="*/ 685800 w 812006"/>
              <a:gd name="connsiteY3" fmla="*/ 1204912 h 1204912"/>
              <a:gd name="connsiteX4" fmla="*/ 0 w 812006"/>
              <a:gd name="connsiteY4" fmla="*/ 1204912 h 1204912"/>
              <a:gd name="connsiteX0" fmla="*/ 0 w 812006"/>
              <a:gd name="connsiteY0" fmla="*/ 1204912 h 1204912"/>
              <a:gd name="connsiteX1" fmla="*/ 2382 w 812006"/>
              <a:gd name="connsiteY1" fmla="*/ 459581 h 1204912"/>
              <a:gd name="connsiteX2" fmla="*/ 812006 w 812006"/>
              <a:gd name="connsiteY2" fmla="*/ 0 h 1204912"/>
              <a:gd name="connsiteX3" fmla="*/ 804863 w 812006"/>
              <a:gd name="connsiteY3" fmla="*/ 754856 h 1204912"/>
              <a:gd name="connsiteX4" fmla="*/ 0 w 812006"/>
              <a:gd name="connsiteY4" fmla="*/ 1204912 h 1204912"/>
              <a:gd name="connsiteX0" fmla="*/ 0 w 804863"/>
              <a:gd name="connsiteY0" fmla="*/ 1207294 h 1207294"/>
              <a:gd name="connsiteX1" fmla="*/ 2382 w 804863"/>
              <a:gd name="connsiteY1" fmla="*/ 461963 h 1207294"/>
              <a:gd name="connsiteX2" fmla="*/ 802481 w 804863"/>
              <a:gd name="connsiteY2" fmla="*/ 0 h 1207294"/>
              <a:gd name="connsiteX3" fmla="*/ 804863 w 804863"/>
              <a:gd name="connsiteY3" fmla="*/ 757238 h 1207294"/>
              <a:gd name="connsiteX4" fmla="*/ 0 w 804863"/>
              <a:gd name="connsiteY4" fmla="*/ 1207294 h 1207294"/>
              <a:gd name="connsiteX0" fmla="*/ 2380 w 802481"/>
              <a:gd name="connsiteY0" fmla="*/ 1216819 h 1216819"/>
              <a:gd name="connsiteX1" fmla="*/ 0 w 802481"/>
              <a:gd name="connsiteY1" fmla="*/ 461963 h 1216819"/>
              <a:gd name="connsiteX2" fmla="*/ 800099 w 802481"/>
              <a:gd name="connsiteY2" fmla="*/ 0 h 1216819"/>
              <a:gd name="connsiteX3" fmla="*/ 802481 w 802481"/>
              <a:gd name="connsiteY3" fmla="*/ 757238 h 1216819"/>
              <a:gd name="connsiteX4" fmla="*/ 2380 w 802481"/>
              <a:gd name="connsiteY4" fmla="*/ 1216819 h 1216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2481" h="1216819">
                <a:moveTo>
                  <a:pt x="2380" y="1216819"/>
                </a:moveTo>
                <a:cubicBezTo>
                  <a:pt x="1587" y="965200"/>
                  <a:pt x="793" y="713582"/>
                  <a:pt x="0" y="461963"/>
                </a:cubicBezTo>
                <a:lnTo>
                  <a:pt x="800099" y="0"/>
                </a:lnTo>
                <a:lnTo>
                  <a:pt x="802481" y="757238"/>
                </a:lnTo>
                <a:lnTo>
                  <a:pt x="2380" y="1216819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</p:spPr>
        <p:txBody>
          <a:bodyPr/>
          <a:lstStyle>
            <a:lvl1pPr marL="0" indent="0">
              <a:buNone/>
              <a:defRPr sz="900" b="1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22" name="Picture Placeholder 6">
            <a:extLst>
              <a:ext uri="{FF2B5EF4-FFF2-40B4-BE49-F238E27FC236}">
                <a16:creationId xmlns:a16="http://schemas.microsoft.com/office/drawing/2014/main" id="{BEC4E27D-3EC4-43C0-AB20-E0DAF4000CCA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8508855" y="1350436"/>
            <a:ext cx="1346580" cy="1622425"/>
          </a:xfrm>
          <a:custGeom>
            <a:avLst/>
            <a:gdLst>
              <a:gd name="connsiteX0" fmla="*/ 0 w 914400"/>
              <a:gd name="connsiteY0" fmla="*/ 914400 h 914400"/>
              <a:gd name="connsiteX1" fmla="*/ 228600 w 914400"/>
              <a:gd name="connsiteY1" fmla="*/ 0 h 914400"/>
              <a:gd name="connsiteX2" fmla="*/ 914400 w 914400"/>
              <a:gd name="connsiteY2" fmla="*/ 0 h 914400"/>
              <a:gd name="connsiteX3" fmla="*/ 685800 w 914400"/>
              <a:gd name="connsiteY3" fmla="*/ 914400 h 914400"/>
              <a:gd name="connsiteX4" fmla="*/ 0 w 914400"/>
              <a:gd name="connsiteY4" fmla="*/ 914400 h 914400"/>
              <a:gd name="connsiteX0" fmla="*/ 0 w 914400"/>
              <a:gd name="connsiteY0" fmla="*/ 914400 h 914400"/>
              <a:gd name="connsiteX1" fmla="*/ 2382 w 914400"/>
              <a:gd name="connsiteY1" fmla="*/ 169069 h 914400"/>
              <a:gd name="connsiteX2" fmla="*/ 914400 w 914400"/>
              <a:gd name="connsiteY2" fmla="*/ 0 h 914400"/>
              <a:gd name="connsiteX3" fmla="*/ 685800 w 914400"/>
              <a:gd name="connsiteY3" fmla="*/ 914400 h 914400"/>
              <a:gd name="connsiteX4" fmla="*/ 0 w 914400"/>
              <a:gd name="connsiteY4" fmla="*/ 914400 h 914400"/>
              <a:gd name="connsiteX0" fmla="*/ 0 w 812006"/>
              <a:gd name="connsiteY0" fmla="*/ 1204912 h 1204912"/>
              <a:gd name="connsiteX1" fmla="*/ 2382 w 812006"/>
              <a:gd name="connsiteY1" fmla="*/ 459581 h 1204912"/>
              <a:gd name="connsiteX2" fmla="*/ 812006 w 812006"/>
              <a:gd name="connsiteY2" fmla="*/ 0 h 1204912"/>
              <a:gd name="connsiteX3" fmla="*/ 685800 w 812006"/>
              <a:gd name="connsiteY3" fmla="*/ 1204912 h 1204912"/>
              <a:gd name="connsiteX4" fmla="*/ 0 w 812006"/>
              <a:gd name="connsiteY4" fmla="*/ 1204912 h 1204912"/>
              <a:gd name="connsiteX0" fmla="*/ 0 w 812006"/>
              <a:gd name="connsiteY0" fmla="*/ 1204912 h 1204912"/>
              <a:gd name="connsiteX1" fmla="*/ 2382 w 812006"/>
              <a:gd name="connsiteY1" fmla="*/ 459581 h 1204912"/>
              <a:gd name="connsiteX2" fmla="*/ 812006 w 812006"/>
              <a:gd name="connsiteY2" fmla="*/ 0 h 1204912"/>
              <a:gd name="connsiteX3" fmla="*/ 804863 w 812006"/>
              <a:gd name="connsiteY3" fmla="*/ 754856 h 1204912"/>
              <a:gd name="connsiteX4" fmla="*/ 0 w 812006"/>
              <a:gd name="connsiteY4" fmla="*/ 1204912 h 1204912"/>
              <a:gd name="connsiteX0" fmla="*/ 0 w 804863"/>
              <a:gd name="connsiteY0" fmla="*/ 1207294 h 1207294"/>
              <a:gd name="connsiteX1" fmla="*/ 2382 w 804863"/>
              <a:gd name="connsiteY1" fmla="*/ 461963 h 1207294"/>
              <a:gd name="connsiteX2" fmla="*/ 802481 w 804863"/>
              <a:gd name="connsiteY2" fmla="*/ 0 h 1207294"/>
              <a:gd name="connsiteX3" fmla="*/ 804863 w 804863"/>
              <a:gd name="connsiteY3" fmla="*/ 757238 h 1207294"/>
              <a:gd name="connsiteX4" fmla="*/ 0 w 804863"/>
              <a:gd name="connsiteY4" fmla="*/ 1207294 h 1207294"/>
              <a:gd name="connsiteX0" fmla="*/ 2380 w 802481"/>
              <a:gd name="connsiteY0" fmla="*/ 1216819 h 1216819"/>
              <a:gd name="connsiteX1" fmla="*/ 0 w 802481"/>
              <a:gd name="connsiteY1" fmla="*/ 461963 h 1216819"/>
              <a:gd name="connsiteX2" fmla="*/ 800099 w 802481"/>
              <a:gd name="connsiteY2" fmla="*/ 0 h 1216819"/>
              <a:gd name="connsiteX3" fmla="*/ 802481 w 802481"/>
              <a:gd name="connsiteY3" fmla="*/ 757238 h 1216819"/>
              <a:gd name="connsiteX4" fmla="*/ 2380 w 802481"/>
              <a:gd name="connsiteY4" fmla="*/ 1216819 h 1216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2481" h="1216819">
                <a:moveTo>
                  <a:pt x="2380" y="1216819"/>
                </a:moveTo>
                <a:cubicBezTo>
                  <a:pt x="1587" y="965200"/>
                  <a:pt x="793" y="713582"/>
                  <a:pt x="0" y="461963"/>
                </a:cubicBezTo>
                <a:lnTo>
                  <a:pt x="800099" y="0"/>
                </a:lnTo>
                <a:lnTo>
                  <a:pt x="802481" y="757238"/>
                </a:lnTo>
                <a:lnTo>
                  <a:pt x="2380" y="1216819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</p:spPr>
        <p:txBody>
          <a:bodyPr/>
          <a:lstStyle>
            <a:lvl1pPr marL="0" indent="0">
              <a:buNone/>
              <a:defRPr sz="900" b="1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23" name="Picture Placeholder 6">
            <a:extLst>
              <a:ext uri="{FF2B5EF4-FFF2-40B4-BE49-F238E27FC236}">
                <a16:creationId xmlns:a16="http://schemas.microsoft.com/office/drawing/2014/main" id="{A94A8595-9243-4C24-B7F2-8DDE9DC9485D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9923059" y="714126"/>
            <a:ext cx="1346580" cy="1622425"/>
          </a:xfrm>
          <a:custGeom>
            <a:avLst/>
            <a:gdLst>
              <a:gd name="connsiteX0" fmla="*/ 0 w 914400"/>
              <a:gd name="connsiteY0" fmla="*/ 914400 h 914400"/>
              <a:gd name="connsiteX1" fmla="*/ 228600 w 914400"/>
              <a:gd name="connsiteY1" fmla="*/ 0 h 914400"/>
              <a:gd name="connsiteX2" fmla="*/ 914400 w 914400"/>
              <a:gd name="connsiteY2" fmla="*/ 0 h 914400"/>
              <a:gd name="connsiteX3" fmla="*/ 685800 w 914400"/>
              <a:gd name="connsiteY3" fmla="*/ 914400 h 914400"/>
              <a:gd name="connsiteX4" fmla="*/ 0 w 914400"/>
              <a:gd name="connsiteY4" fmla="*/ 914400 h 914400"/>
              <a:gd name="connsiteX0" fmla="*/ 0 w 914400"/>
              <a:gd name="connsiteY0" fmla="*/ 914400 h 914400"/>
              <a:gd name="connsiteX1" fmla="*/ 2382 w 914400"/>
              <a:gd name="connsiteY1" fmla="*/ 169069 h 914400"/>
              <a:gd name="connsiteX2" fmla="*/ 914400 w 914400"/>
              <a:gd name="connsiteY2" fmla="*/ 0 h 914400"/>
              <a:gd name="connsiteX3" fmla="*/ 685800 w 914400"/>
              <a:gd name="connsiteY3" fmla="*/ 914400 h 914400"/>
              <a:gd name="connsiteX4" fmla="*/ 0 w 914400"/>
              <a:gd name="connsiteY4" fmla="*/ 914400 h 914400"/>
              <a:gd name="connsiteX0" fmla="*/ 0 w 812006"/>
              <a:gd name="connsiteY0" fmla="*/ 1204912 h 1204912"/>
              <a:gd name="connsiteX1" fmla="*/ 2382 w 812006"/>
              <a:gd name="connsiteY1" fmla="*/ 459581 h 1204912"/>
              <a:gd name="connsiteX2" fmla="*/ 812006 w 812006"/>
              <a:gd name="connsiteY2" fmla="*/ 0 h 1204912"/>
              <a:gd name="connsiteX3" fmla="*/ 685800 w 812006"/>
              <a:gd name="connsiteY3" fmla="*/ 1204912 h 1204912"/>
              <a:gd name="connsiteX4" fmla="*/ 0 w 812006"/>
              <a:gd name="connsiteY4" fmla="*/ 1204912 h 1204912"/>
              <a:gd name="connsiteX0" fmla="*/ 0 w 812006"/>
              <a:gd name="connsiteY0" fmla="*/ 1204912 h 1204912"/>
              <a:gd name="connsiteX1" fmla="*/ 2382 w 812006"/>
              <a:gd name="connsiteY1" fmla="*/ 459581 h 1204912"/>
              <a:gd name="connsiteX2" fmla="*/ 812006 w 812006"/>
              <a:gd name="connsiteY2" fmla="*/ 0 h 1204912"/>
              <a:gd name="connsiteX3" fmla="*/ 804863 w 812006"/>
              <a:gd name="connsiteY3" fmla="*/ 754856 h 1204912"/>
              <a:gd name="connsiteX4" fmla="*/ 0 w 812006"/>
              <a:gd name="connsiteY4" fmla="*/ 1204912 h 1204912"/>
              <a:gd name="connsiteX0" fmla="*/ 0 w 804863"/>
              <a:gd name="connsiteY0" fmla="*/ 1207294 h 1207294"/>
              <a:gd name="connsiteX1" fmla="*/ 2382 w 804863"/>
              <a:gd name="connsiteY1" fmla="*/ 461963 h 1207294"/>
              <a:gd name="connsiteX2" fmla="*/ 802481 w 804863"/>
              <a:gd name="connsiteY2" fmla="*/ 0 h 1207294"/>
              <a:gd name="connsiteX3" fmla="*/ 804863 w 804863"/>
              <a:gd name="connsiteY3" fmla="*/ 757238 h 1207294"/>
              <a:gd name="connsiteX4" fmla="*/ 0 w 804863"/>
              <a:gd name="connsiteY4" fmla="*/ 1207294 h 1207294"/>
              <a:gd name="connsiteX0" fmla="*/ 2380 w 802481"/>
              <a:gd name="connsiteY0" fmla="*/ 1216819 h 1216819"/>
              <a:gd name="connsiteX1" fmla="*/ 0 w 802481"/>
              <a:gd name="connsiteY1" fmla="*/ 461963 h 1216819"/>
              <a:gd name="connsiteX2" fmla="*/ 800099 w 802481"/>
              <a:gd name="connsiteY2" fmla="*/ 0 h 1216819"/>
              <a:gd name="connsiteX3" fmla="*/ 802481 w 802481"/>
              <a:gd name="connsiteY3" fmla="*/ 757238 h 1216819"/>
              <a:gd name="connsiteX4" fmla="*/ 2380 w 802481"/>
              <a:gd name="connsiteY4" fmla="*/ 1216819 h 1216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2481" h="1216819">
                <a:moveTo>
                  <a:pt x="2380" y="1216819"/>
                </a:moveTo>
                <a:cubicBezTo>
                  <a:pt x="1587" y="965200"/>
                  <a:pt x="793" y="713582"/>
                  <a:pt x="0" y="461963"/>
                </a:cubicBezTo>
                <a:lnTo>
                  <a:pt x="800099" y="0"/>
                </a:lnTo>
                <a:lnTo>
                  <a:pt x="802481" y="757238"/>
                </a:lnTo>
                <a:lnTo>
                  <a:pt x="2380" y="1216819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</p:spPr>
        <p:txBody>
          <a:bodyPr/>
          <a:lstStyle>
            <a:lvl1pPr marL="0" indent="0">
              <a:buNone/>
              <a:defRPr sz="900" b="1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24" name="Picture Placeholder 6">
            <a:extLst>
              <a:ext uri="{FF2B5EF4-FFF2-40B4-BE49-F238E27FC236}">
                <a16:creationId xmlns:a16="http://schemas.microsoft.com/office/drawing/2014/main" id="{A5DBFBA9-EB69-4562-B0E2-E3081DB8DBBE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4278813" y="4320040"/>
            <a:ext cx="1346580" cy="1622425"/>
          </a:xfrm>
          <a:custGeom>
            <a:avLst/>
            <a:gdLst>
              <a:gd name="connsiteX0" fmla="*/ 0 w 914400"/>
              <a:gd name="connsiteY0" fmla="*/ 914400 h 914400"/>
              <a:gd name="connsiteX1" fmla="*/ 228600 w 914400"/>
              <a:gd name="connsiteY1" fmla="*/ 0 h 914400"/>
              <a:gd name="connsiteX2" fmla="*/ 914400 w 914400"/>
              <a:gd name="connsiteY2" fmla="*/ 0 h 914400"/>
              <a:gd name="connsiteX3" fmla="*/ 685800 w 914400"/>
              <a:gd name="connsiteY3" fmla="*/ 914400 h 914400"/>
              <a:gd name="connsiteX4" fmla="*/ 0 w 914400"/>
              <a:gd name="connsiteY4" fmla="*/ 914400 h 914400"/>
              <a:gd name="connsiteX0" fmla="*/ 0 w 914400"/>
              <a:gd name="connsiteY0" fmla="*/ 914400 h 914400"/>
              <a:gd name="connsiteX1" fmla="*/ 2382 w 914400"/>
              <a:gd name="connsiteY1" fmla="*/ 169069 h 914400"/>
              <a:gd name="connsiteX2" fmla="*/ 914400 w 914400"/>
              <a:gd name="connsiteY2" fmla="*/ 0 h 914400"/>
              <a:gd name="connsiteX3" fmla="*/ 685800 w 914400"/>
              <a:gd name="connsiteY3" fmla="*/ 914400 h 914400"/>
              <a:gd name="connsiteX4" fmla="*/ 0 w 914400"/>
              <a:gd name="connsiteY4" fmla="*/ 914400 h 914400"/>
              <a:gd name="connsiteX0" fmla="*/ 0 w 812006"/>
              <a:gd name="connsiteY0" fmla="*/ 1204912 h 1204912"/>
              <a:gd name="connsiteX1" fmla="*/ 2382 w 812006"/>
              <a:gd name="connsiteY1" fmla="*/ 459581 h 1204912"/>
              <a:gd name="connsiteX2" fmla="*/ 812006 w 812006"/>
              <a:gd name="connsiteY2" fmla="*/ 0 h 1204912"/>
              <a:gd name="connsiteX3" fmla="*/ 685800 w 812006"/>
              <a:gd name="connsiteY3" fmla="*/ 1204912 h 1204912"/>
              <a:gd name="connsiteX4" fmla="*/ 0 w 812006"/>
              <a:gd name="connsiteY4" fmla="*/ 1204912 h 1204912"/>
              <a:gd name="connsiteX0" fmla="*/ 0 w 812006"/>
              <a:gd name="connsiteY0" fmla="*/ 1204912 h 1204912"/>
              <a:gd name="connsiteX1" fmla="*/ 2382 w 812006"/>
              <a:gd name="connsiteY1" fmla="*/ 459581 h 1204912"/>
              <a:gd name="connsiteX2" fmla="*/ 812006 w 812006"/>
              <a:gd name="connsiteY2" fmla="*/ 0 h 1204912"/>
              <a:gd name="connsiteX3" fmla="*/ 804863 w 812006"/>
              <a:gd name="connsiteY3" fmla="*/ 754856 h 1204912"/>
              <a:gd name="connsiteX4" fmla="*/ 0 w 812006"/>
              <a:gd name="connsiteY4" fmla="*/ 1204912 h 1204912"/>
              <a:gd name="connsiteX0" fmla="*/ 0 w 804863"/>
              <a:gd name="connsiteY0" fmla="*/ 1207294 h 1207294"/>
              <a:gd name="connsiteX1" fmla="*/ 2382 w 804863"/>
              <a:gd name="connsiteY1" fmla="*/ 461963 h 1207294"/>
              <a:gd name="connsiteX2" fmla="*/ 802481 w 804863"/>
              <a:gd name="connsiteY2" fmla="*/ 0 h 1207294"/>
              <a:gd name="connsiteX3" fmla="*/ 804863 w 804863"/>
              <a:gd name="connsiteY3" fmla="*/ 757238 h 1207294"/>
              <a:gd name="connsiteX4" fmla="*/ 0 w 804863"/>
              <a:gd name="connsiteY4" fmla="*/ 1207294 h 1207294"/>
              <a:gd name="connsiteX0" fmla="*/ 2380 w 802481"/>
              <a:gd name="connsiteY0" fmla="*/ 1216819 h 1216819"/>
              <a:gd name="connsiteX1" fmla="*/ 0 w 802481"/>
              <a:gd name="connsiteY1" fmla="*/ 461963 h 1216819"/>
              <a:gd name="connsiteX2" fmla="*/ 800099 w 802481"/>
              <a:gd name="connsiteY2" fmla="*/ 0 h 1216819"/>
              <a:gd name="connsiteX3" fmla="*/ 802481 w 802481"/>
              <a:gd name="connsiteY3" fmla="*/ 757238 h 1216819"/>
              <a:gd name="connsiteX4" fmla="*/ 2380 w 802481"/>
              <a:gd name="connsiteY4" fmla="*/ 1216819 h 1216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2481" h="1216819">
                <a:moveTo>
                  <a:pt x="2380" y="1216819"/>
                </a:moveTo>
                <a:cubicBezTo>
                  <a:pt x="1587" y="965200"/>
                  <a:pt x="793" y="713582"/>
                  <a:pt x="0" y="461963"/>
                </a:cubicBezTo>
                <a:lnTo>
                  <a:pt x="800099" y="0"/>
                </a:lnTo>
                <a:lnTo>
                  <a:pt x="802481" y="757238"/>
                </a:lnTo>
                <a:lnTo>
                  <a:pt x="2380" y="1216819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</p:spPr>
        <p:txBody>
          <a:bodyPr/>
          <a:lstStyle>
            <a:lvl1pPr marL="0" indent="0">
              <a:buNone/>
              <a:defRPr sz="900" b="1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25" name="Picture Placeholder 6">
            <a:extLst>
              <a:ext uri="{FF2B5EF4-FFF2-40B4-BE49-F238E27FC236}">
                <a16:creationId xmlns:a16="http://schemas.microsoft.com/office/drawing/2014/main" id="{C97BB953-6121-4CD4-AE67-BB07D86B47DA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5693017" y="3692444"/>
            <a:ext cx="1346580" cy="1622425"/>
          </a:xfrm>
          <a:custGeom>
            <a:avLst/>
            <a:gdLst>
              <a:gd name="connsiteX0" fmla="*/ 0 w 914400"/>
              <a:gd name="connsiteY0" fmla="*/ 914400 h 914400"/>
              <a:gd name="connsiteX1" fmla="*/ 228600 w 914400"/>
              <a:gd name="connsiteY1" fmla="*/ 0 h 914400"/>
              <a:gd name="connsiteX2" fmla="*/ 914400 w 914400"/>
              <a:gd name="connsiteY2" fmla="*/ 0 h 914400"/>
              <a:gd name="connsiteX3" fmla="*/ 685800 w 914400"/>
              <a:gd name="connsiteY3" fmla="*/ 914400 h 914400"/>
              <a:gd name="connsiteX4" fmla="*/ 0 w 914400"/>
              <a:gd name="connsiteY4" fmla="*/ 914400 h 914400"/>
              <a:gd name="connsiteX0" fmla="*/ 0 w 914400"/>
              <a:gd name="connsiteY0" fmla="*/ 914400 h 914400"/>
              <a:gd name="connsiteX1" fmla="*/ 2382 w 914400"/>
              <a:gd name="connsiteY1" fmla="*/ 169069 h 914400"/>
              <a:gd name="connsiteX2" fmla="*/ 914400 w 914400"/>
              <a:gd name="connsiteY2" fmla="*/ 0 h 914400"/>
              <a:gd name="connsiteX3" fmla="*/ 685800 w 914400"/>
              <a:gd name="connsiteY3" fmla="*/ 914400 h 914400"/>
              <a:gd name="connsiteX4" fmla="*/ 0 w 914400"/>
              <a:gd name="connsiteY4" fmla="*/ 914400 h 914400"/>
              <a:gd name="connsiteX0" fmla="*/ 0 w 812006"/>
              <a:gd name="connsiteY0" fmla="*/ 1204912 h 1204912"/>
              <a:gd name="connsiteX1" fmla="*/ 2382 w 812006"/>
              <a:gd name="connsiteY1" fmla="*/ 459581 h 1204912"/>
              <a:gd name="connsiteX2" fmla="*/ 812006 w 812006"/>
              <a:gd name="connsiteY2" fmla="*/ 0 h 1204912"/>
              <a:gd name="connsiteX3" fmla="*/ 685800 w 812006"/>
              <a:gd name="connsiteY3" fmla="*/ 1204912 h 1204912"/>
              <a:gd name="connsiteX4" fmla="*/ 0 w 812006"/>
              <a:gd name="connsiteY4" fmla="*/ 1204912 h 1204912"/>
              <a:gd name="connsiteX0" fmla="*/ 0 w 812006"/>
              <a:gd name="connsiteY0" fmla="*/ 1204912 h 1204912"/>
              <a:gd name="connsiteX1" fmla="*/ 2382 w 812006"/>
              <a:gd name="connsiteY1" fmla="*/ 459581 h 1204912"/>
              <a:gd name="connsiteX2" fmla="*/ 812006 w 812006"/>
              <a:gd name="connsiteY2" fmla="*/ 0 h 1204912"/>
              <a:gd name="connsiteX3" fmla="*/ 804863 w 812006"/>
              <a:gd name="connsiteY3" fmla="*/ 754856 h 1204912"/>
              <a:gd name="connsiteX4" fmla="*/ 0 w 812006"/>
              <a:gd name="connsiteY4" fmla="*/ 1204912 h 1204912"/>
              <a:gd name="connsiteX0" fmla="*/ 0 w 804863"/>
              <a:gd name="connsiteY0" fmla="*/ 1207294 h 1207294"/>
              <a:gd name="connsiteX1" fmla="*/ 2382 w 804863"/>
              <a:gd name="connsiteY1" fmla="*/ 461963 h 1207294"/>
              <a:gd name="connsiteX2" fmla="*/ 802481 w 804863"/>
              <a:gd name="connsiteY2" fmla="*/ 0 h 1207294"/>
              <a:gd name="connsiteX3" fmla="*/ 804863 w 804863"/>
              <a:gd name="connsiteY3" fmla="*/ 757238 h 1207294"/>
              <a:gd name="connsiteX4" fmla="*/ 0 w 804863"/>
              <a:gd name="connsiteY4" fmla="*/ 1207294 h 1207294"/>
              <a:gd name="connsiteX0" fmla="*/ 2380 w 802481"/>
              <a:gd name="connsiteY0" fmla="*/ 1216819 h 1216819"/>
              <a:gd name="connsiteX1" fmla="*/ 0 w 802481"/>
              <a:gd name="connsiteY1" fmla="*/ 461963 h 1216819"/>
              <a:gd name="connsiteX2" fmla="*/ 800099 w 802481"/>
              <a:gd name="connsiteY2" fmla="*/ 0 h 1216819"/>
              <a:gd name="connsiteX3" fmla="*/ 802481 w 802481"/>
              <a:gd name="connsiteY3" fmla="*/ 757238 h 1216819"/>
              <a:gd name="connsiteX4" fmla="*/ 2380 w 802481"/>
              <a:gd name="connsiteY4" fmla="*/ 1216819 h 1216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2481" h="1216819">
                <a:moveTo>
                  <a:pt x="2380" y="1216819"/>
                </a:moveTo>
                <a:cubicBezTo>
                  <a:pt x="1587" y="965200"/>
                  <a:pt x="793" y="713582"/>
                  <a:pt x="0" y="461963"/>
                </a:cubicBezTo>
                <a:lnTo>
                  <a:pt x="800099" y="0"/>
                </a:lnTo>
                <a:lnTo>
                  <a:pt x="802481" y="757238"/>
                </a:lnTo>
                <a:lnTo>
                  <a:pt x="2380" y="1216819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</p:spPr>
        <p:txBody>
          <a:bodyPr/>
          <a:lstStyle>
            <a:lvl1pPr marL="0" indent="0">
              <a:buNone/>
              <a:defRPr sz="900" b="1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26" name="Picture Placeholder 6">
            <a:extLst>
              <a:ext uri="{FF2B5EF4-FFF2-40B4-BE49-F238E27FC236}">
                <a16:creationId xmlns:a16="http://schemas.microsoft.com/office/drawing/2014/main" id="{B8FE3384-F985-4F44-9778-A5CF3369D130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7107221" y="3060848"/>
            <a:ext cx="1346580" cy="1622425"/>
          </a:xfrm>
          <a:custGeom>
            <a:avLst/>
            <a:gdLst>
              <a:gd name="connsiteX0" fmla="*/ 0 w 914400"/>
              <a:gd name="connsiteY0" fmla="*/ 914400 h 914400"/>
              <a:gd name="connsiteX1" fmla="*/ 228600 w 914400"/>
              <a:gd name="connsiteY1" fmla="*/ 0 h 914400"/>
              <a:gd name="connsiteX2" fmla="*/ 914400 w 914400"/>
              <a:gd name="connsiteY2" fmla="*/ 0 h 914400"/>
              <a:gd name="connsiteX3" fmla="*/ 685800 w 914400"/>
              <a:gd name="connsiteY3" fmla="*/ 914400 h 914400"/>
              <a:gd name="connsiteX4" fmla="*/ 0 w 914400"/>
              <a:gd name="connsiteY4" fmla="*/ 914400 h 914400"/>
              <a:gd name="connsiteX0" fmla="*/ 0 w 914400"/>
              <a:gd name="connsiteY0" fmla="*/ 914400 h 914400"/>
              <a:gd name="connsiteX1" fmla="*/ 2382 w 914400"/>
              <a:gd name="connsiteY1" fmla="*/ 169069 h 914400"/>
              <a:gd name="connsiteX2" fmla="*/ 914400 w 914400"/>
              <a:gd name="connsiteY2" fmla="*/ 0 h 914400"/>
              <a:gd name="connsiteX3" fmla="*/ 685800 w 914400"/>
              <a:gd name="connsiteY3" fmla="*/ 914400 h 914400"/>
              <a:gd name="connsiteX4" fmla="*/ 0 w 914400"/>
              <a:gd name="connsiteY4" fmla="*/ 914400 h 914400"/>
              <a:gd name="connsiteX0" fmla="*/ 0 w 812006"/>
              <a:gd name="connsiteY0" fmla="*/ 1204912 h 1204912"/>
              <a:gd name="connsiteX1" fmla="*/ 2382 w 812006"/>
              <a:gd name="connsiteY1" fmla="*/ 459581 h 1204912"/>
              <a:gd name="connsiteX2" fmla="*/ 812006 w 812006"/>
              <a:gd name="connsiteY2" fmla="*/ 0 h 1204912"/>
              <a:gd name="connsiteX3" fmla="*/ 685800 w 812006"/>
              <a:gd name="connsiteY3" fmla="*/ 1204912 h 1204912"/>
              <a:gd name="connsiteX4" fmla="*/ 0 w 812006"/>
              <a:gd name="connsiteY4" fmla="*/ 1204912 h 1204912"/>
              <a:gd name="connsiteX0" fmla="*/ 0 w 812006"/>
              <a:gd name="connsiteY0" fmla="*/ 1204912 h 1204912"/>
              <a:gd name="connsiteX1" fmla="*/ 2382 w 812006"/>
              <a:gd name="connsiteY1" fmla="*/ 459581 h 1204912"/>
              <a:gd name="connsiteX2" fmla="*/ 812006 w 812006"/>
              <a:gd name="connsiteY2" fmla="*/ 0 h 1204912"/>
              <a:gd name="connsiteX3" fmla="*/ 804863 w 812006"/>
              <a:gd name="connsiteY3" fmla="*/ 754856 h 1204912"/>
              <a:gd name="connsiteX4" fmla="*/ 0 w 812006"/>
              <a:gd name="connsiteY4" fmla="*/ 1204912 h 1204912"/>
              <a:gd name="connsiteX0" fmla="*/ 0 w 804863"/>
              <a:gd name="connsiteY0" fmla="*/ 1207294 h 1207294"/>
              <a:gd name="connsiteX1" fmla="*/ 2382 w 804863"/>
              <a:gd name="connsiteY1" fmla="*/ 461963 h 1207294"/>
              <a:gd name="connsiteX2" fmla="*/ 802481 w 804863"/>
              <a:gd name="connsiteY2" fmla="*/ 0 h 1207294"/>
              <a:gd name="connsiteX3" fmla="*/ 804863 w 804863"/>
              <a:gd name="connsiteY3" fmla="*/ 757238 h 1207294"/>
              <a:gd name="connsiteX4" fmla="*/ 0 w 804863"/>
              <a:gd name="connsiteY4" fmla="*/ 1207294 h 1207294"/>
              <a:gd name="connsiteX0" fmla="*/ 2380 w 802481"/>
              <a:gd name="connsiteY0" fmla="*/ 1216819 h 1216819"/>
              <a:gd name="connsiteX1" fmla="*/ 0 w 802481"/>
              <a:gd name="connsiteY1" fmla="*/ 461963 h 1216819"/>
              <a:gd name="connsiteX2" fmla="*/ 800099 w 802481"/>
              <a:gd name="connsiteY2" fmla="*/ 0 h 1216819"/>
              <a:gd name="connsiteX3" fmla="*/ 802481 w 802481"/>
              <a:gd name="connsiteY3" fmla="*/ 757238 h 1216819"/>
              <a:gd name="connsiteX4" fmla="*/ 2380 w 802481"/>
              <a:gd name="connsiteY4" fmla="*/ 1216819 h 1216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2481" h="1216819">
                <a:moveTo>
                  <a:pt x="2380" y="1216819"/>
                </a:moveTo>
                <a:cubicBezTo>
                  <a:pt x="1587" y="965200"/>
                  <a:pt x="793" y="713582"/>
                  <a:pt x="0" y="461963"/>
                </a:cubicBezTo>
                <a:lnTo>
                  <a:pt x="800099" y="0"/>
                </a:lnTo>
                <a:lnTo>
                  <a:pt x="802481" y="757238"/>
                </a:lnTo>
                <a:lnTo>
                  <a:pt x="2380" y="1216819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</p:spPr>
        <p:txBody>
          <a:bodyPr/>
          <a:lstStyle>
            <a:lvl1pPr marL="0" indent="0">
              <a:buNone/>
              <a:defRPr sz="900" b="1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27" name="Picture Placeholder 6">
            <a:extLst>
              <a:ext uri="{FF2B5EF4-FFF2-40B4-BE49-F238E27FC236}">
                <a16:creationId xmlns:a16="http://schemas.microsoft.com/office/drawing/2014/main" id="{5281D48E-D3A7-4813-AD33-2F8747D37675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8521425" y="2425091"/>
            <a:ext cx="1346580" cy="1622425"/>
          </a:xfrm>
          <a:custGeom>
            <a:avLst/>
            <a:gdLst>
              <a:gd name="connsiteX0" fmla="*/ 0 w 914400"/>
              <a:gd name="connsiteY0" fmla="*/ 914400 h 914400"/>
              <a:gd name="connsiteX1" fmla="*/ 228600 w 914400"/>
              <a:gd name="connsiteY1" fmla="*/ 0 h 914400"/>
              <a:gd name="connsiteX2" fmla="*/ 914400 w 914400"/>
              <a:gd name="connsiteY2" fmla="*/ 0 h 914400"/>
              <a:gd name="connsiteX3" fmla="*/ 685800 w 914400"/>
              <a:gd name="connsiteY3" fmla="*/ 914400 h 914400"/>
              <a:gd name="connsiteX4" fmla="*/ 0 w 914400"/>
              <a:gd name="connsiteY4" fmla="*/ 914400 h 914400"/>
              <a:gd name="connsiteX0" fmla="*/ 0 w 914400"/>
              <a:gd name="connsiteY0" fmla="*/ 914400 h 914400"/>
              <a:gd name="connsiteX1" fmla="*/ 2382 w 914400"/>
              <a:gd name="connsiteY1" fmla="*/ 169069 h 914400"/>
              <a:gd name="connsiteX2" fmla="*/ 914400 w 914400"/>
              <a:gd name="connsiteY2" fmla="*/ 0 h 914400"/>
              <a:gd name="connsiteX3" fmla="*/ 685800 w 914400"/>
              <a:gd name="connsiteY3" fmla="*/ 914400 h 914400"/>
              <a:gd name="connsiteX4" fmla="*/ 0 w 914400"/>
              <a:gd name="connsiteY4" fmla="*/ 914400 h 914400"/>
              <a:gd name="connsiteX0" fmla="*/ 0 w 812006"/>
              <a:gd name="connsiteY0" fmla="*/ 1204912 h 1204912"/>
              <a:gd name="connsiteX1" fmla="*/ 2382 w 812006"/>
              <a:gd name="connsiteY1" fmla="*/ 459581 h 1204912"/>
              <a:gd name="connsiteX2" fmla="*/ 812006 w 812006"/>
              <a:gd name="connsiteY2" fmla="*/ 0 h 1204912"/>
              <a:gd name="connsiteX3" fmla="*/ 685800 w 812006"/>
              <a:gd name="connsiteY3" fmla="*/ 1204912 h 1204912"/>
              <a:gd name="connsiteX4" fmla="*/ 0 w 812006"/>
              <a:gd name="connsiteY4" fmla="*/ 1204912 h 1204912"/>
              <a:gd name="connsiteX0" fmla="*/ 0 w 812006"/>
              <a:gd name="connsiteY0" fmla="*/ 1204912 h 1204912"/>
              <a:gd name="connsiteX1" fmla="*/ 2382 w 812006"/>
              <a:gd name="connsiteY1" fmla="*/ 459581 h 1204912"/>
              <a:gd name="connsiteX2" fmla="*/ 812006 w 812006"/>
              <a:gd name="connsiteY2" fmla="*/ 0 h 1204912"/>
              <a:gd name="connsiteX3" fmla="*/ 804863 w 812006"/>
              <a:gd name="connsiteY3" fmla="*/ 754856 h 1204912"/>
              <a:gd name="connsiteX4" fmla="*/ 0 w 812006"/>
              <a:gd name="connsiteY4" fmla="*/ 1204912 h 1204912"/>
              <a:gd name="connsiteX0" fmla="*/ 0 w 804863"/>
              <a:gd name="connsiteY0" fmla="*/ 1207294 h 1207294"/>
              <a:gd name="connsiteX1" fmla="*/ 2382 w 804863"/>
              <a:gd name="connsiteY1" fmla="*/ 461963 h 1207294"/>
              <a:gd name="connsiteX2" fmla="*/ 802481 w 804863"/>
              <a:gd name="connsiteY2" fmla="*/ 0 h 1207294"/>
              <a:gd name="connsiteX3" fmla="*/ 804863 w 804863"/>
              <a:gd name="connsiteY3" fmla="*/ 757238 h 1207294"/>
              <a:gd name="connsiteX4" fmla="*/ 0 w 804863"/>
              <a:gd name="connsiteY4" fmla="*/ 1207294 h 1207294"/>
              <a:gd name="connsiteX0" fmla="*/ 2380 w 802481"/>
              <a:gd name="connsiteY0" fmla="*/ 1216819 h 1216819"/>
              <a:gd name="connsiteX1" fmla="*/ 0 w 802481"/>
              <a:gd name="connsiteY1" fmla="*/ 461963 h 1216819"/>
              <a:gd name="connsiteX2" fmla="*/ 800099 w 802481"/>
              <a:gd name="connsiteY2" fmla="*/ 0 h 1216819"/>
              <a:gd name="connsiteX3" fmla="*/ 802481 w 802481"/>
              <a:gd name="connsiteY3" fmla="*/ 757238 h 1216819"/>
              <a:gd name="connsiteX4" fmla="*/ 2380 w 802481"/>
              <a:gd name="connsiteY4" fmla="*/ 1216819 h 1216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2481" h="1216819">
                <a:moveTo>
                  <a:pt x="2380" y="1216819"/>
                </a:moveTo>
                <a:cubicBezTo>
                  <a:pt x="1587" y="965200"/>
                  <a:pt x="793" y="713582"/>
                  <a:pt x="0" y="461963"/>
                </a:cubicBezTo>
                <a:lnTo>
                  <a:pt x="800099" y="0"/>
                </a:lnTo>
                <a:lnTo>
                  <a:pt x="802481" y="757238"/>
                </a:lnTo>
                <a:lnTo>
                  <a:pt x="2380" y="1216819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</p:spPr>
        <p:txBody>
          <a:bodyPr/>
          <a:lstStyle>
            <a:lvl1pPr marL="0" indent="0">
              <a:buNone/>
              <a:defRPr sz="900" b="1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28" name="Picture Placeholder 6">
            <a:extLst>
              <a:ext uri="{FF2B5EF4-FFF2-40B4-BE49-F238E27FC236}">
                <a16:creationId xmlns:a16="http://schemas.microsoft.com/office/drawing/2014/main" id="{115CF606-4A59-4535-B675-2D481ADEA358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2864609" y="4956350"/>
            <a:ext cx="1346580" cy="1622425"/>
          </a:xfrm>
          <a:custGeom>
            <a:avLst/>
            <a:gdLst>
              <a:gd name="connsiteX0" fmla="*/ 0 w 914400"/>
              <a:gd name="connsiteY0" fmla="*/ 914400 h 914400"/>
              <a:gd name="connsiteX1" fmla="*/ 228600 w 914400"/>
              <a:gd name="connsiteY1" fmla="*/ 0 h 914400"/>
              <a:gd name="connsiteX2" fmla="*/ 914400 w 914400"/>
              <a:gd name="connsiteY2" fmla="*/ 0 h 914400"/>
              <a:gd name="connsiteX3" fmla="*/ 685800 w 914400"/>
              <a:gd name="connsiteY3" fmla="*/ 914400 h 914400"/>
              <a:gd name="connsiteX4" fmla="*/ 0 w 914400"/>
              <a:gd name="connsiteY4" fmla="*/ 914400 h 914400"/>
              <a:gd name="connsiteX0" fmla="*/ 0 w 914400"/>
              <a:gd name="connsiteY0" fmla="*/ 914400 h 914400"/>
              <a:gd name="connsiteX1" fmla="*/ 2382 w 914400"/>
              <a:gd name="connsiteY1" fmla="*/ 169069 h 914400"/>
              <a:gd name="connsiteX2" fmla="*/ 914400 w 914400"/>
              <a:gd name="connsiteY2" fmla="*/ 0 h 914400"/>
              <a:gd name="connsiteX3" fmla="*/ 685800 w 914400"/>
              <a:gd name="connsiteY3" fmla="*/ 914400 h 914400"/>
              <a:gd name="connsiteX4" fmla="*/ 0 w 914400"/>
              <a:gd name="connsiteY4" fmla="*/ 914400 h 914400"/>
              <a:gd name="connsiteX0" fmla="*/ 0 w 812006"/>
              <a:gd name="connsiteY0" fmla="*/ 1204912 h 1204912"/>
              <a:gd name="connsiteX1" fmla="*/ 2382 w 812006"/>
              <a:gd name="connsiteY1" fmla="*/ 459581 h 1204912"/>
              <a:gd name="connsiteX2" fmla="*/ 812006 w 812006"/>
              <a:gd name="connsiteY2" fmla="*/ 0 h 1204912"/>
              <a:gd name="connsiteX3" fmla="*/ 685800 w 812006"/>
              <a:gd name="connsiteY3" fmla="*/ 1204912 h 1204912"/>
              <a:gd name="connsiteX4" fmla="*/ 0 w 812006"/>
              <a:gd name="connsiteY4" fmla="*/ 1204912 h 1204912"/>
              <a:gd name="connsiteX0" fmla="*/ 0 w 812006"/>
              <a:gd name="connsiteY0" fmla="*/ 1204912 h 1204912"/>
              <a:gd name="connsiteX1" fmla="*/ 2382 w 812006"/>
              <a:gd name="connsiteY1" fmla="*/ 459581 h 1204912"/>
              <a:gd name="connsiteX2" fmla="*/ 812006 w 812006"/>
              <a:gd name="connsiteY2" fmla="*/ 0 h 1204912"/>
              <a:gd name="connsiteX3" fmla="*/ 804863 w 812006"/>
              <a:gd name="connsiteY3" fmla="*/ 754856 h 1204912"/>
              <a:gd name="connsiteX4" fmla="*/ 0 w 812006"/>
              <a:gd name="connsiteY4" fmla="*/ 1204912 h 1204912"/>
              <a:gd name="connsiteX0" fmla="*/ 0 w 804863"/>
              <a:gd name="connsiteY0" fmla="*/ 1207294 h 1207294"/>
              <a:gd name="connsiteX1" fmla="*/ 2382 w 804863"/>
              <a:gd name="connsiteY1" fmla="*/ 461963 h 1207294"/>
              <a:gd name="connsiteX2" fmla="*/ 802481 w 804863"/>
              <a:gd name="connsiteY2" fmla="*/ 0 h 1207294"/>
              <a:gd name="connsiteX3" fmla="*/ 804863 w 804863"/>
              <a:gd name="connsiteY3" fmla="*/ 757238 h 1207294"/>
              <a:gd name="connsiteX4" fmla="*/ 0 w 804863"/>
              <a:gd name="connsiteY4" fmla="*/ 1207294 h 1207294"/>
              <a:gd name="connsiteX0" fmla="*/ 2380 w 802481"/>
              <a:gd name="connsiteY0" fmla="*/ 1216819 h 1216819"/>
              <a:gd name="connsiteX1" fmla="*/ 0 w 802481"/>
              <a:gd name="connsiteY1" fmla="*/ 461963 h 1216819"/>
              <a:gd name="connsiteX2" fmla="*/ 800099 w 802481"/>
              <a:gd name="connsiteY2" fmla="*/ 0 h 1216819"/>
              <a:gd name="connsiteX3" fmla="*/ 802481 w 802481"/>
              <a:gd name="connsiteY3" fmla="*/ 757238 h 1216819"/>
              <a:gd name="connsiteX4" fmla="*/ 2380 w 802481"/>
              <a:gd name="connsiteY4" fmla="*/ 1216819 h 1216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2481" h="1216819">
                <a:moveTo>
                  <a:pt x="2380" y="1216819"/>
                </a:moveTo>
                <a:cubicBezTo>
                  <a:pt x="1587" y="965200"/>
                  <a:pt x="793" y="713582"/>
                  <a:pt x="0" y="461963"/>
                </a:cubicBezTo>
                <a:lnTo>
                  <a:pt x="800099" y="0"/>
                </a:lnTo>
                <a:lnTo>
                  <a:pt x="802481" y="757238"/>
                </a:lnTo>
                <a:lnTo>
                  <a:pt x="2380" y="1216819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</p:spPr>
        <p:txBody>
          <a:bodyPr/>
          <a:lstStyle>
            <a:lvl1pPr marL="0" indent="0">
              <a:buNone/>
              <a:defRPr sz="900" b="1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dirty="0"/>
              <a:t>.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8D095101-D559-4299-91DC-C6DF5DE00F09}"/>
              </a:ext>
            </a:extLst>
          </p:cNvPr>
          <p:cNvGrpSpPr/>
          <p:nvPr userDrawn="1"/>
        </p:nvGrpSpPr>
        <p:grpSpPr>
          <a:xfrm>
            <a:off x="832974" y="464133"/>
            <a:ext cx="5852448" cy="896237"/>
            <a:chOff x="9276608" y="6425786"/>
            <a:chExt cx="2211275" cy="338632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D8A0A77F-2261-42DC-B7AA-56E366E8F246}"/>
                </a:ext>
              </a:extLst>
            </p:cNvPr>
            <p:cNvSpPr txBox="1"/>
            <p:nvPr userDrawn="1"/>
          </p:nvSpPr>
          <p:spPr>
            <a:xfrm>
              <a:off x="9694900" y="6470933"/>
              <a:ext cx="1792983" cy="24808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lvl="0" indent="0" algn="r" defTabSz="82153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DCDEE0">
                      <a:lumMod val="50000"/>
                    </a:srgbClr>
                  </a:solidFill>
                  <a:effectLst/>
                  <a:uLnTx/>
                  <a:uFillTx/>
                  <a:latin typeface="Aller Display" panose="02000503000000020003" pitchFamily="2" charset="0"/>
                  <a:ea typeface="Open Sans" panose="020B0606030504020204" pitchFamily="34" charset="0"/>
                  <a:cs typeface="Open Sans" panose="020B0606030504020204" pitchFamily="34" charset="0"/>
                </a:rPr>
                <a:t>Cannetics Global, Inc.</a:t>
              </a:r>
            </a:p>
          </p:txBody>
        </p:sp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552B64CE-7487-4680-9F9A-8BA3EA02489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/>
          </p:blipFill>
          <p:spPr>
            <a:xfrm>
              <a:off x="9276608" y="6425786"/>
              <a:ext cx="410463" cy="338632"/>
            </a:xfrm>
            <a:prstGeom prst="rect">
              <a:avLst/>
            </a:prstGeom>
          </p:spPr>
        </p:pic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id="{6951165F-3CCF-45A2-A11D-3231FD37446B}"/>
              </a:ext>
            </a:extLst>
          </p:cNvPr>
          <p:cNvSpPr txBox="1"/>
          <p:nvPr userDrawn="1"/>
        </p:nvSpPr>
        <p:spPr>
          <a:xfrm>
            <a:off x="9448800" y="6430890"/>
            <a:ext cx="2117780" cy="31803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lvl="0" indent="0" algn="r" defTabSz="82153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DCDEE0">
                    <a:lumMod val="50000"/>
                  </a:srgbClr>
                </a:solidFill>
                <a:effectLst/>
                <a:uLnTx/>
                <a:uFillTx/>
                <a:latin typeface="Aller Display" panose="02000503000000020003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Cannetics Global, Inc.</a:t>
            </a:r>
          </a:p>
        </p:txBody>
      </p:sp>
    </p:spTree>
    <p:extLst>
      <p:ext uri="{BB962C8B-B14F-4D97-AF65-F5344CB8AC3E}">
        <p14:creationId xmlns:p14="http://schemas.microsoft.com/office/powerpoint/2010/main" val="1578470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/2 Left Content - 1/2 Righ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1726AE9-5575-4CE4-A395-0B81581E872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91783" y="1625602"/>
            <a:ext cx="4990745" cy="4543425"/>
          </a:xfrm>
          <a:prstGeom prst="rect">
            <a:avLst/>
          </a:prstGeom>
        </p:spPr>
        <p:txBody>
          <a:bodyPr vert="horz" lIns="0" tIns="45720" rIns="0" bIns="45720" rtlCol="0" anchor="ctr" anchorCtr="0">
            <a:norm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Content Placeholder 6">
            <a:extLst>
              <a:ext uri="{FF2B5EF4-FFF2-40B4-BE49-F238E27FC236}">
                <a16:creationId xmlns:a16="http://schemas.microsoft.com/office/drawing/2014/main" id="{76B97160-4691-490B-8D46-451149D96347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461173" y="1625602"/>
            <a:ext cx="4990745" cy="4543425"/>
          </a:xfrm>
          <a:prstGeom prst="rect">
            <a:avLst/>
          </a:prstGeom>
        </p:spPr>
        <p:txBody>
          <a:bodyPr vert="horz" lIns="0" tIns="45720" rIns="0" bIns="45720" rtlCol="0" anchor="ctr" anchorCtr="0">
            <a:norm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ECD2E00-0953-4714-8001-49FEE24487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45795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4 Pic -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14C0083E-2CB0-4C60-BA11-DB49BAFD45C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2591137" cy="6858000"/>
          </a:xfrm>
          <a:solidFill>
            <a:schemeClr val="accent2"/>
          </a:solidFill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1726AE9-5575-4CE4-A395-0B81581E872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124608" y="1625602"/>
            <a:ext cx="8602109" cy="4543425"/>
          </a:xfrm>
          <a:prstGeom prst="rect">
            <a:avLst/>
          </a:prstGeom>
        </p:spPr>
        <p:txBody>
          <a:bodyPr vert="horz" lIns="0" tIns="45720" rIns="0" bIns="45720" rtlCol="0" anchor="ctr" anchorCtr="0">
            <a:norm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A0F19B20-84BC-47BC-B165-91C41C68C2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24608" y="333830"/>
            <a:ext cx="8602109" cy="907697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61674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 -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14C0083E-2CB0-4C60-BA11-DB49BAFD45C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4665652" cy="6858000"/>
          </a:xfrm>
          <a:solidFill>
            <a:schemeClr val="accent2"/>
          </a:solidFill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1726AE9-5575-4CE4-A395-0B81581E872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220381" y="1625602"/>
            <a:ext cx="6506336" cy="4543425"/>
          </a:xfrm>
          <a:prstGeom prst="rect">
            <a:avLst/>
          </a:prstGeom>
        </p:spPr>
        <p:txBody>
          <a:bodyPr vert="horz" lIns="0" tIns="45720" rIns="0" bIns="45720" rtlCol="0" anchor="ctr" anchorCtr="0">
            <a:norm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A0F19B20-84BC-47BC-B165-91C41C68C2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0381" y="333830"/>
            <a:ext cx="6506336" cy="907697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41855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 - Left with Circ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14C0083E-2CB0-4C60-BA11-DB49BAFD45C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4665652" cy="6858000"/>
          </a:xfrm>
          <a:solidFill>
            <a:schemeClr val="accent2"/>
          </a:solidFill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1726AE9-5575-4CE4-A395-0B81581E872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719310" y="1625602"/>
            <a:ext cx="5007406" cy="4543425"/>
          </a:xfrm>
          <a:prstGeom prst="rect">
            <a:avLst/>
          </a:prstGeom>
        </p:spPr>
        <p:txBody>
          <a:bodyPr vert="horz" lIns="0" tIns="45720" rIns="0" bIns="45720" rtlCol="0" anchor="ctr" anchorCtr="0">
            <a:norm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A0F19B20-84BC-47BC-B165-91C41C68C2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19310" y="333830"/>
            <a:ext cx="5007406" cy="907697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04449079-22F9-451E-9D9F-6EECE6F6FAA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076733" y="2087880"/>
            <a:ext cx="3177838" cy="3177424"/>
          </a:xfrm>
          <a:prstGeom prst="ellipse">
            <a:avLst/>
          </a:prstGeom>
          <a:solidFill>
            <a:schemeClr val="bg1">
              <a:lumMod val="65000"/>
            </a:schemeClr>
          </a:solidFill>
          <a:ln w="57150">
            <a:solidFill>
              <a:schemeClr val="accent1"/>
            </a:solidFill>
          </a:ln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5235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4 Pic -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14C0083E-2CB0-4C60-BA11-DB49BAFD45C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602451" y="0"/>
            <a:ext cx="2591137" cy="6858000"/>
          </a:xfrm>
          <a:solidFill>
            <a:schemeClr val="accent2"/>
          </a:solidFill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1726AE9-5575-4CE4-A395-0B81581E872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902367" y="1625602"/>
            <a:ext cx="8602109" cy="4543425"/>
          </a:xfrm>
          <a:prstGeom prst="rect">
            <a:avLst/>
          </a:prstGeom>
        </p:spPr>
        <p:txBody>
          <a:bodyPr vert="horz" lIns="0" tIns="45720" rIns="0" bIns="45720" rtlCol="0" anchor="ctr" anchorCtr="0">
            <a:norm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23A7991-CDE5-4CF1-843D-ECCF50588A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2367" y="333830"/>
            <a:ext cx="8602109" cy="907697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75701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 -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14C0083E-2CB0-4C60-BA11-DB49BAFD45C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527936" y="0"/>
            <a:ext cx="4665652" cy="6858000"/>
          </a:xfrm>
          <a:solidFill>
            <a:schemeClr val="accent2"/>
          </a:solidFill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1726AE9-5575-4CE4-A395-0B81581E872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902367" y="1625602"/>
            <a:ext cx="6009874" cy="4543425"/>
          </a:xfrm>
          <a:prstGeom prst="rect">
            <a:avLst/>
          </a:prstGeom>
        </p:spPr>
        <p:txBody>
          <a:bodyPr vert="horz" lIns="0" tIns="45720" rIns="0" bIns="45720" rtlCol="0" anchor="ctr" anchorCtr="0">
            <a:norm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A0F19B20-84BC-47BC-B165-91C41C68C2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2367" y="333830"/>
            <a:ext cx="6009874" cy="907697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00373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 - Right with Circ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14C0083E-2CB0-4C60-BA11-DB49BAFD45C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527936" y="0"/>
            <a:ext cx="4665652" cy="6858000"/>
          </a:xfrm>
          <a:solidFill>
            <a:schemeClr val="accent2"/>
          </a:solidFill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1726AE9-5575-4CE4-A395-0B81581E872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902367" y="1625602"/>
            <a:ext cx="5085327" cy="4543425"/>
          </a:xfrm>
          <a:prstGeom prst="rect">
            <a:avLst/>
          </a:prstGeom>
        </p:spPr>
        <p:txBody>
          <a:bodyPr vert="horz" lIns="0" tIns="45720" rIns="0" bIns="45720" rtlCol="0" anchor="ctr" anchorCtr="0">
            <a:norm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A0F19B20-84BC-47BC-B165-91C41C68C2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2367" y="333830"/>
            <a:ext cx="5085327" cy="907697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04449079-22F9-451E-9D9F-6EECE6F6FAA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381036" y="2529841"/>
            <a:ext cx="2293801" cy="2293502"/>
          </a:xfrm>
          <a:prstGeom prst="ellipse">
            <a:avLst/>
          </a:prstGeom>
          <a:solidFill>
            <a:schemeClr val="bg1">
              <a:lumMod val="65000"/>
            </a:schemeClr>
          </a:solidFill>
          <a:ln w="57150">
            <a:solidFill>
              <a:schemeClr val="accent1"/>
            </a:solidFill>
          </a:ln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3835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% Pic -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14C0083E-2CB0-4C60-BA11-DB49BAFD45C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147601" y="0"/>
            <a:ext cx="6045987" cy="6858000"/>
          </a:xfrm>
          <a:solidFill>
            <a:schemeClr val="accent2"/>
          </a:solidFill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1726AE9-5575-4CE4-A395-0B81581E872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902367" y="1625602"/>
            <a:ext cx="4981040" cy="4543425"/>
          </a:xfrm>
          <a:prstGeom prst="rect">
            <a:avLst/>
          </a:prstGeom>
        </p:spPr>
        <p:txBody>
          <a:bodyPr vert="horz" lIns="0" tIns="45720" rIns="0" bIns="45720" rtlCol="0" anchor="ctr" anchorCtr="0">
            <a:norm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A0F19B20-84BC-47BC-B165-91C41C68C2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2367" y="333830"/>
            <a:ext cx="4981040" cy="907697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66276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50% Pic -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14C0083E-2CB0-4C60-BA11-DB49BAFD45C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147601" y="0"/>
            <a:ext cx="6045987" cy="6858000"/>
          </a:xfrm>
          <a:solidFill>
            <a:schemeClr val="accent2"/>
          </a:solidFill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1726AE9-5575-4CE4-A395-0B81581E872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902367" y="1371602"/>
            <a:ext cx="4981040" cy="2255519"/>
          </a:xfrm>
          <a:prstGeom prst="rect">
            <a:avLst/>
          </a:prstGeom>
        </p:spPr>
        <p:txBody>
          <a:bodyPr vert="horz" lIns="0" tIns="45720" rIns="0" bIns="45720" rtlCol="0" anchor="ctr" anchorCtr="0">
            <a:norm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A0F19B20-84BC-47BC-B165-91C41C68C2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2367" y="333830"/>
            <a:ext cx="4981040" cy="907697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hart Placeholder 2">
            <a:extLst>
              <a:ext uri="{FF2B5EF4-FFF2-40B4-BE49-F238E27FC236}">
                <a16:creationId xmlns:a16="http://schemas.microsoft.com/office/drawing/2014/main" id="{4904AD6B-F58B-416B-B1FD-87D1CC1133E6}"/>
              </a:ext>
            </a:extLst>
          </p:cNvPr>
          <p:cNvSpPr>
            <a:spLocks noGrp="1"/>
          </p:cNvSpPr>
          <p:nvPr>
            <p:ph type="chart" sz="quarter" idx="16"/>
          </p:nvPr>
        </p:nvSpPr>
        <p:spPr>
          <a:xfrm>
            <a:off x="901818" y="3703321"/>
            <a:ext cx="4982224" cy="264668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2847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Left - 2 Charts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8645" y="1669209"/>
            <a:ext cx="5814114" cy="4237216"/>
          </a:xfrm>
          <a:prstGeom prst="rect">
            <a:avLst/>
          </a:prstGeom>
        </p:spPr>
        <p:txBody>
          <a:bodyPr vert="horz" lIns="0" tIns="45720" rIns="0" bIns="45720" rtlCol="0" anchor="ctr" anchorCtr="0">
            <a:norm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Chart Placeholder 5">
            <a:extLst>
              <a:ext uri="{FF2B5EF4-FFF2-40B4-BE49-F238E27FC236}">
                <a16:creationId xmlns:a16="http://schemas.microsoft.com/office/drawing/2014/main" id="{C2365A2D-2EDC-4B92-8AB8-0AADCB1576A6}"/>
              </a:ext>
            </a:extLst>
          </p:cNvPr>
          <p:cNvSpPr>
            <a:spLocks noGrp="1"/>
          </p:cNvSpPr>
          <p:nvPr>
            <p:ph type="chart" sz="quarter" idx="12"/>
          </p:nvPr>
        </p:nvSpPr>
        <p:spPr>
          <a:xfrm>
            <a:off x="6869480" y="2026763"/>
            <a:ext cx="4557777" cy="1697512"/>
          </a:xfrm>
          <a:prstGeom prst="rect">
            <a:avLst/>
          </a:prstGeom>
        </p:spPr>
        <p:txBody>
          <a:bodyPr anchor="ctr" anchorCtr="1"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Chart Placeholder 5">
            <a:extLst>
              <a:ext uri="{FF2B5EF4-FFF2-40B4-BE49-F238E27FC236}">
                <a16:creationId xmlns:a16="http://schemas.microsoft.com/office/drawing/2014/main" id="{C989A32C-B4F2-402F-A8F6-AA25BAA7641A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6869480" y="4208913"/>
            <a:ext cx="4557777" cy="1697512"/>
          </a:xfrm>
          <a:prstGeom prst="rect">
            <a:avLst/>
          </a:prstGeom>
        </p:spPr>
        <p:txBody>
          <a:bodyPr anchor="ctr" anchorCtr="1"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C419748-7DD5-4C73-BB4F-7A56442A86F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869480" y="1668463"/>
            <a:ext cx="4557777" cy="358775"/>
          </a:xfrm>
          <a:prstGeom prst="rect">
            <a:avLst/>
          </a:prstGeom>
          <a:solidFill>
            <a:schemeClr val="accent1"/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Chart 1 Title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FC883967-09F6-4517-880C-5BB81415E3A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869480" y="3850140"/>
            <a:ext cx="4557777" cy="358775"/>
          </a:xfrm>
          <a:prstGeom prst="rect">
            <a:avLst/>
          </a:prstGeom>
          <a:solidFill>
            <a:schemeClr val="accent1"/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Chart 2 Title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954FECD-A517-4809-B80B-30D2B9BFCE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C0BD958F-5A33-4A31-8BFB-5947539EE58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998923" y="6429376"/>
            <a:ext cx="5863401" cy="358775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pPr lvl="0"/>
            <a:r>
              <a:rPr lang="en-US" dirty="0"/>
              <a:t>Source</a:t>
            </a:r>
          </a:p>
        </p:txBody>
      </p:sp>
    </p:spTree>
    <p:extLst>
      <p:ext uri="{BB962C8B-B14F-4D97-AF65-F5344CB8AC3E}">
        <p14:creationId xmlns:p14="http://schemas.microsoft.com/office/powerpoint/2010/main" val="2173713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op Title and Content - Full Widt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5CC4B6-05C1-4765-B4CA-86B87DB404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27C434-59D9-4ED5-8E92-5715586DF91D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902366" y="1643113"/>
            <a:ext cx="10625418" cy="4298950"/>
          </a:xfrm>
          <a:prstGeom prst="rect">
            <a:avLst/>
          </a:prstGeom>
        </p:spPr>
        <p:txBody>
          <a:bodyPr vert="horz" lIns="0" tIns="45720" rIns="0" bIns="45720" rtlCol="0" anchor="ctr" anchorCtr="0">
            <a:norm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970177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harts Right with 2 text blocks o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8644" y="1669209"/>
            <a:ext cx="2971563" cy="2055066"/>
          </a:xfrm>
          <a:prstGeom prst="rect">
            <a:avLst/>
          </a:prstGeom>
        </p:spPr>
        <p:txBody>
          <a:bodyPr vert="horz" lIns="0" tIns="45720" rIns="0" bIns="45720" rtlCol="0" anchor="ctr" anchorCtr="0">
            <a:norm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Chart Placeholder 5">
            <a:extLst>
              <a:ext uri="{FF2B5EF4-FFF2-40B4-BE49-F238E27FC236}">
                <a16:creationId xmlns:a16="http://schemas.microsoft.com/office/drawing/2014/main" id="{C2365A2D-2EDC-4B92-8AB8-0AADCB1576A6}"/>
              </a:ext>
            </a:extLst>
          </p:cNvPr>
          <p:cNvSpPr>
            <a:spLocks noGrp="1"/>
          </p:cNvSpPr>
          <p:nvPr>
            <p:ph type="chart" sz="quarter" idx="12"/>
          </p:nvPr>
        </p:nvSpPr>
        <p:spPr>
          <a:xfrm>
            <a:off x="3964488" y="2026763"/>
            <a:ext cx="7462769" cy="1697512"/>
          </a:xfrm>
          <a:prstGeom prst="rect">
            <a:avLst/>
          </a:prstGeom>
        </p:spPr>
        <p:txBody>
          <a:bodyPr anchor="ctr" anchorCtr="1"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Chart Placeholder 5">
            <a:extLst>
              <a:ext uri="{FF2B5EF4-FFF2-40B4-BE49-F238E27FC236}">
                <a16:creationId xmlns:a16="http://schemas.microsoft.com/office/drawing/2014/main" id="{C989A32C-B4F2-402F-A8F6-AA25BAA7641A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3964488" y="4208913"/>
            <a:ext cx="7462769" cy="1697512"/>
          </a:xfrm>
          <a:prstGeom prst="rect">
            <a:avLst/>
          </a:prstGeom>
        </p:spPr>
        <p:txBody>
          <a:bodyPr anchor="ctr" anchorCtr="1"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C419748-7DD5-4C73-BB4F-7A56442A86F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964488" y="1668463"/>
            <a:ext cx="7462769" cy="358775"/>
          </a:xfrm>
          <a:prstGeom prst="rect">
            <a:avLst/>
          </a:prstGeom>
          <a:solidFill>
            <a:schemeClr val="accent1"/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Chart 1 Title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FC883967-09F6-4517-880C-5BB81415E3A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964488" y="3850140"/>
            <a:ext cx="7462769" cy="358775"/>
          </a:xfrm>
          <a:prstGeom prst="rect">
            <a:avLst/>
          </a:prstGeom>
          <a:solidFill>
            <a:schemeClr val="accent1"/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Chart 2 Title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954FECD-A517-4809-B80B-30D2B9BFCE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57DAAFE-4854-4B79-B8D1-DAFD14A94C24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898644" y="3851359"/>
            <a:ext cx="2971563" cy="2055066"/>
          </a:xfrm>
          <a:prstGeom prst="rect">
            <a:avLst/>
          </a:prstGeom>
        </p:spPr>
        <p:txBody>
          <a:bodyPr vert="horz" lIns="0" tIns="45720" rIns="0" bIns="45720" rtlCol="0" anchor="ctr" anchorCtr="0">
            <a:norm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DA2A1BD-2CCB-4082-96D4-2D349DE43DD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998923" y="6429376"/>
            <a:ext cx="5863401" cy="358775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pPr lvl="0"/>
            <a:r>
              <a:rPr lang="en-US" dirty="0"/>
              <a:t>Source</a:t>
            </a:r>
          </a:p>
        </p:txBody>
      </p:sp>
    </p:spTree>
    <p:extLst>
      <p:ext uri="{BB962C8B-B14F-4D97-AF65-F5344CB8AC3E}">
        <p14:creationId xmlns:p14="http://schemas.microsoft.com/office/powerpoint/2010/main" val="3056407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/3 Text Left - 2/3 2 Charts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8644" y="1669209"/>
            <a:ext cx="3928509" cy="4237216"/>
          </a:xfrm>
          <a:prstGeom prst="rect">
            <a:avLst/>
          </a:prstGeom>
        </p:spPr>
        <p:txBody>
          <a:bodyPr vert="horz" lIns="0" tIns="45720" rIns="0" bIns="45720" rtlCol="0" anchor="ctr" anchorCtr="0">
            <a:norm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Chart Placeholder 5">
            <a:extLst>
              <a:ext uri="{FF2B5EF4-FFF2-40B4-BE49-F238E27FC236}">
                <a16:creationId xmlns:a16="http://schemas.microsoft.com/office/drawing/2014/main" id="{C2365A2D-2EDC-4B92-8AB8-0AADCB1576A6}"/>
              </a:ext>
            </a:extLst>
          </p:cNvPr>
          <p:cNvSpPr>
            <a:spLocks noGrp="1"/>
          </p:cNvSpPr>
          <p:nvPr>
            <p:ph type="chart" sz="quarter" idx="12"/>
          </p:nvPr>
        </p:nvSpPr>
        <p:spPr>
          <a:xfrm>
            <a:off x="5216846" y="2026763"/>
            <a:ext cx="6210410" cy="1697512"/>
          </a:xfrm>
          <a:prstGeom prst="rect">
            <a:avLst/>
          </a:prstGeom>
        </p:spPr>
        <p:txBody>
          <a:bodyPr anchor="ctr" anchorCtr="1"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Chart Placeholder 5">
            <a:extLst>
              <a:ext uri="{FF2B5EF4-FFF2-40B4-BE49-F238E27FC236}">
                <a16:creationId xmlns:a16="http://schemas.microsoft.com/office/drawing/2014/main" id="{C989A32C-B4F2-402F-A8F6-AA25BAA7641A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5216846" y="4208913"/>
            <a:ext cx="6210410" cy="1697512"/>
          </a:xfrm>
          <a:prstGeom prst="rect">
            <a:avLst/>
          </a:prstGeom>
        </p:spPr>
        <p:txBody>
          <a:bodyPr anchor="ctr" anchorCtr="1"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C419748-7DD5-4C73-BB4F-7A56442A86F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216846" y="1668463"/>
            <a:ext cx="6210410" cy="358775"/>
          </a:xfrm>
          <a:prstGeom prst="rect">
            <a:avLst/>
          </a:prstGeom>
          <a:solidFill>
            <a:schemeClr val="accent1"/>
          </a:solidFill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Chart 1 Title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FC883967-09F6-4517-880C-5BB81415E3A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216846" y="3850140"/>
            <a:ext cx="6210410" cy="358775"/>
          </a:xfrm>
          <a:prstGeom prst="rect">
            <a:avLst/>
          </a:prstGeom>
          <a:solidFill>
            <a:schemeClr val="accent1"/>
          </a:solidFill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Chart 2 Title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D44A5B5-42AB-41ED-B199-D7E5D6510E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56BD26C3-A320-40B7-AC44-3446D92FF9F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998923" y="6429376"/>
            <a:ext cx="5863401" cy="358775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pPr lvl="0"/>
            <a:r>
              <a:rPr lang="en-US" dirty="0"/>
              <a:t>Source</a:t>
            </a:r>
          </a:p>
        </p:txBody>
      </p:sp>
    </p:spTree>
    <p:extLst>
      <p:ext uri="{BB962C8B-B14F-4D97-AF65-F5344CB8AC3E}">
        <p14:creationId xmlns:p14="http://schemas.microsoft.com/office/powerpoint/2010/main" val="271540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4 Text Left - 2 3/4 2 Charts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8644" y="1669209"/>
            <a:ext cx="2622255" cy="4237216"/>
          </a:xfrm>
          <a:prstGeom prst="rect">
            <a:avLst/>
          </a:prstGeom>
        </p:spPr>
        <p:txBody>
          <a:bodyPr vert="horz" lIns="0" tIns="45720" rIns="0" bIns="45720" rtlCol="0" anchor="ctr" anchorCtr="0">
            <a:norm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Chart Placeholder 5">
            <a:extLst>
              <a:ext uri="{FF2B5EF4-FFF2-40B4-BE49-F238E27FC236}">
                <a16:creationId xmlns:a16="http://schemas.microsoft.com/office/drawing/2014/main" id="{C2365A2D-2EDC-4B92-8AB8-0AADCB1576A6}"/>
              </a:ext>
            </a:extLst>
          </p:cNvPr>
          <p:cNvSpPr>
            <a:spLocks noGrp="1"/>
          </p:cNvSpPr>
          <p:nvPr>
            <p:ph type="chart" sz="quarter" idx="12"/>
          </p:nvPr>
        </p:nvSpPr>
        <p:spPr>
          <a:xfrm>
            <a:off x="3675562" y="2026763"/>
            <a:ext cx="3833359" cy="3879188"/>
          </a:xfrm>
          <a:prstGeom prst="rect">
            <a:avLst/>
          </a:prstGeom>
        </p:spPr>
        <p:txBody>
          <a:bodyPr anchor="ctr" anchorCtr="1"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Chart Placeholder 5">
            <a:extLst>
              <a:ext uri="{FF2B5EF4-FFF2-40B4-BE49-F238E27FC236}">
                <a16:creationId xmlns:a16="http://schemas.microsoft.com/office/drawing/2014/main" id="{C989A32C-B4F2-402F-A8F6-AA25BAA7641A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7663585" y="2027237"/>
            <a:ext cx="3833359" cy="3879188"/>
          </a:xfrm>
          <a:prstGeom prst="rect">
            <a:avLst/>
          </a:prstGeom>
        </p:spPr>
        <p:txBody>
          <a:bodyPr anchor="ctr" anchorCtr="1"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C419748-7DD5-4C73-BB4F-7A56442A86F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675562" y="1668463"/>
            <a:ext cx="3833359" cy="358775"/>
          </a:xfrm>
          <a:prstGeom prst="rect">
            <a:avLst/>
          </a:prstGeom>
          <a:solidFill>
            <a:schemeClr val="accent1"/>
          </a:solidFill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Chart 1 Title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FC883967-09F6-4517-880C-5BB81415E3A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663585" y="1668463"/>
            <a:ext cx="3833359" cy="358775"/>
          </a:xfrm>
          <a:prstGeom prst="rect">
            <a:avLst/>
          </a:prstGeom>
          <a:solidFill>
            <a:schemeClr val="accent1"/>
          </a:solidFill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Chart 2 Title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D44A5B5-42AB-41ED-B199-D7E5D6510E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56BD26C3-A320-40B7-AC44-3446D92FF9F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998923" y="6429376"/>
            <a:ext cx="5863401" cy="358775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pPr lvl="0"/>
            <a:r>
              <a:rPr lang="en-US" dirty="0"/>
              <a:t>Source</a:t>
            </a:r>
          </a:p>
        </p:txBody>
      </p:sp>
    </p:spTree>
    <p:extLst>
      <p:ext uri="{BB962C8B-B14F-4D97-AF65-F5344CB8AC3E}">
        <p14:creationId xmlns:p14="http://schemas.microsoft.com/office/powerpoint/2010/main" val="1867711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/3 Top Body Text 2/3 Bottom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1328" y="1354109"/>
            <a:ext cx="10525927" cy="1467530"/>
          </a:xfrm>
          <a:prstGeom prst="rect">
            <a:avLst/>
          </a:prstGeom>
        </p:spPr>
        <p:txBody>
          <a:bodyPr vert="horz" lIns="0" tIns="45720" rIns="0" bIns="45720" rtlCol="0" anchor="ctr" anchorCtr="0">
            <a:norm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391BFA5-82F4-4CC7-8D86-8AE348EF10E9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902368" y="3292999"/>
            <a:ext cx="10452911" cy="2823641"/>
          </a:xfrm>
          <a:prstGeom prst="rect">
            <a:avLst/>
          </a:prstGeom>
        </p:spPr>
        <p:txBody>
          <a:bodyPr vert="horz" lIns="0" tIns="45720" rIns="0" bIns="45720" rtlCol="0" anchor="ctr" anchorCtr="0">
            <a:normAutofit/>
          </a:bodyPr>
          <a:lstStyle>
            <a:lvl1pPr>
              <a:defRPr lang="en-US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BBB70AB-3387-41F7-A5F4-C5F90755BA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A266A947-24DD-43D6-98CD-A8F091C1E0B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998923" y="6429376"/>
            <a:ext cx="5863401" cy="358775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pPr lvl="0"/>
            <a:r>
              <a:rPr lang="en-US" dirty="0"/>
              <a:t>Source</a:t>
            </a:r>
          </a:p>
        </p:txBody>
      </p: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DBCA5CE7-C61B-4780-AC17-F2C70104683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98644" y="2934224"/>
            <a:ext cx="10528612" cy="358775"/>
          </a:xfrm>
          <a:prstGeom prst="rect">
            <a:avLst/>
          </a:prstGeom>
          <a:solidFill>
            <a:schemeClr val="accent1"/>
          </a:solidFill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Chart Title</a:t>
            </a:r>
          </a:p>
        </p:txBody>
      </p:sp>
    </p:spTree>
    <p:extLst>
      <p:ext uri="{BB962C8B-B14F-4D97-AF65-F5344CB8AC3E}">
        <p14:creationId xmlns:p14="http://schemas.microsoft.com/office/powerpoint/2010/main" val="3305731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Layout - Left Justifi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D390A18-6392-4B97-A252-082819A1984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552" y="0"/>
            <a:ext cx="12158486" cy="6858000"/>
          </a:xfrm>
          <a:prstGeom prst="rect">
            <a:avLst/>
          </a:prstGeom>
        </p:spPr>
      </p:pic>
      <p:sp>
        <p:nvSpPr>
          <p:cNvPr id="178" name="Rectangle 177">
            <a:extLst>
              <a:ext uri="{FF2B5EF4-FFF2-40B4-BE49-F238E27FC236}">
                <a16:creationId xmlns:a16="http://schemas.microsoft.com/office/drawing/2014/main" id="{3159711D-1144-4880-9CC3-015F072175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3588" cy="6858000"/>
          </a:xfrm>
          <a:prstGeom prst="rect">
            <a:avLst/>
          </a:prstGeom>
          <a:gradFill flip="none" rotWithShape="1">
            <a:gsLst>
              <a:gs pos="100000">
                <a:schemeClr val="tx2">
                  <a:alpha val="38000"/>
                </a:schemeClr>
              </a:gs>
              <a:gs pos="0">
                <a:schemeClr val="bg1">
                  <a:lumMod val="95000"/>
                  <a:alpha val="12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647046A-81F6-4CEA-927A-5405271452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1278" y="988214"/>
            <a:ext cx="5528875" cy="4828616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45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598ECC0-63E3-4BB1-A7C5-83B7C1702115}"/>
              </a:ext>
            </a:extLst>
          </p:cNvPr>
          <p:cNvSpPr/>
          <p:nvPr userDrawn="1"/>
        </p:nvSpPr>
        <p:spPr>
          <a:xfrm>
            <a:off x="-1061" y="2875"/>
            <a:ext cx="12188826" cy="30963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1764838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81001F-D443-457E-A35C-B8D00631ED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1DFC04-8645-4B30-8D6C-DA78ACB3F1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45720" rIns="0" bIns="45720" rtlCol="0" anchor="ctr" anchorCtr="0">
            <a:normAutofit/>
          </a:bodyPr>
          <a:lstStyle>
            <a:lvl1pPr>
              <a:defRPr lang="en-US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0673677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030DE9-1B5A-4A39-ADDF-7688D81CDE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64113" y="1116000"/>
            <a:ext cx="5400703" cy="4763308"/>
          </a:xfrm>
          <a:solidFill>
            <a:schemeClr val="accent1"/>
          </a:solidFill>
        </p:spPr>
        <p:txBody>
          <a:bodyPr tIns="252000" anchor="ctr">
            <a:norm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D9F4F5C-1F9D-4AAE-815B-747B521A52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49381" y="4502957"/>
            <a:ext cx="5030167" cy="975242"/>
          </a:xfrm>
        </p:spPr>
        <p:txBody>
          <a:bodyPr>
            <a:normAutofit/>
          </a:bodyPr>
          <a:lstStyle>
            <a:lvl1pPr marL="0" indent="0" algn="ctr">
              <a:buNone/>
              <a:defRPr sz="1800" i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791D6E6-C85E-4B8A-B36A-C2C790D8DF4D}"/>
              </a:ext>
            </a:extLst>
          </p:cNvPr>
          <p:cNvSpPr/>
          <p:nvPr userDrawn="1"/>
        </p:nvSpPr>
        <p:spPr>
          <a:xfrm>
            <a:off x="864113" y="5914800"/>
            <a:ext cx="5400703" cy="10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803165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ith Highris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3CE0FC7-37E6-4652-9287-5AD1AD251544}"/>
              </a:ext>
            </a:extLst>
          </p:cNvPr>
          <p:cNvSpPr/>
          <p:nvPr userDrawn="1"/>
        </p:nvSpPr>
        <p:spPr>
          <a:xfrm>
            <a:off x="1781407" y="647699"/>
            <a:ext cx="8630774" cy="5562602"/>
          </a:xfrm>
          <a:prstGeom prst="rect">
            <a:avLst/>
          </a:prstGeom>
          <a:solidFill>
            <a:schemeClr val="tx1">
              <a:alpha val="54000"/>
            </a:schemeClr>
          </a:solidFill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 sz="12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14AE9C-7360-4D33-8F4A-D25A8778B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4393" y="2131219"/>
            <a:ext cx="8352100" cy="2595562"/>
          </a:xfrm>
          <a:effectLst>
            <a:glow rad="101600">
              <a:schemeClr val="tx1">
                <a:alpha val="60000"/>
              </a:schemeClr>
            </a:glow>
          </a:effectLst>
        </p:spPr>
        <p:txBody>
          <a:bodyPr vert="horz" lIns="91440" tIns="45720" rIns="91440" bIns="45720" rtlCol="0" anchor="ctr" anchorCtr="1">
            <a:normAutofit/>
          </a:bodyPr>
          <a:lstStyle>
            <a:lvl1pPr algn="ctr">
              <a:def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lvl="0" algn="ctr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90512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Quot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E34A67-43C8-4844-90CB-52E94C1297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51510" y="2772429"/>
            <a:ext cx="7290569" cy="2348315"/>
          </a:xfrm>
        </p:spPr>
        <p:txBody>
          <a:bodyPr anchor="t"/>
          <a:lstStyle>
            <a:lvl1pPr algn="ctr">
              <a:defRPr i="1" cap="none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AD29BED-AEBD-4EC8-9ED6-0E654740EF1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172493" y="6310313"/>
            <a:ext cx="3784875" cy="36313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8317FC-BA34-47D6-B727-40C7C83D751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F03C2C8-8B5F-45CA-B03C-86A7238BBCA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5687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with subtitle and Body x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9714" y="1762700"/>
            <a:ext cx="5409987" cy="4217495"/>
          </a:xfrm>
          <a:prstGeom prst="rect">
            <a:avLst/>
          </a:prstGeo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E3DC282-AFC6-4346-9949-ACA8CA43CB18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6036898" y="1762700"/>
            <a:ext cx="5726977" cy="4217495"/>
          </a:xfrm>
          <a:prstGeom prst="rect">
            <a:avLst/>
          </a:prstGeo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8" name="Subtitle">
            <a:extLst>
              <a:ext uri="{FF2B5EF4-FFF2-40B4-BE49-F238E27FC236}">
                <a16:creationId xmlns:a16="http://schemas.microsoft.com/office/drawing/2014/main" id="{4E4F26D4-FCD6-49C7-A150-57ACB59367F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1689" y="847562"/>
            <a:ext cx="11370208" cy="429516"/>
          </a:xfrm>
          <a:prstGeom prst="rect">
            <a:avLst/>
          </a:prstGeom>
          <a:noFill/>
        </p:spPr>
        <p:txBody>
          <a:bodyPr vert="horz" lIns="91440" tIns="45720" rIns="91440" bIns="45720" rtlCol="0" anchor="t" anchorCtr="0">
            <a:normAutofit/>
          </a:bodyPr>
          <a:lstStyle>
            <a:lvl1pPr marL="339725" indent="-339725">
              <a:tabLst>
                <a:tab pos="457200" algn="l"/>
                <a:tab pos="9485313" algn="r"/>
              </a:tabLst>
              <a:defRPr lang="en-US" sz="2200" i="1" dirty="0">
                <a:solidFill>
                  <a:schemeClr val="accent2"/>
                </a:solidFill>
                <a:latin typeface="+mj-lt"/>
              </a:defRPr>
            </a:lvl1pPr>
          </a:lstStyle>
          <a:p>
            <a:pPr marL="339725" lvl="0" indent="-339725">
              <a:tabLst>
                <a:tab pos="461963" algn="l"/>
                <a:tab pos="9485313" algn="r"/>
              </a:tabLst>
            </a:pPr>
            <a:r>
              <a:rPr lang="en-US"/>
              <a:t>Subtitle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35D7B15-150F-4F55-8AA6-26344279DF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90" y="320486"/>
            <a:ext cx="11370209" cy="527077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2F0AFCA-6754-A742-B1D4-E81A06E01959}"/>
              </a:ext>
            </a:extLst>
          </p:cNvPr>
          <p:cNvCxnSpPr>
            <a:cxnSpLocks/>
          </p:cNvCxnSpPr>
          <p:nvPr userDrawn="1"/>
        </p:nvCxnSpPr>
        <p:spPr>
          <a:xfrm>
            <a:off x="430268" y="1277078"/>
            <a:ext cx="11351628" cy="0"/>
          </a:xfrm>
          <a:prstGeom prst="line">
            <a:avLst/>
          </a:prstGeom>
          <a:ln w="25400">
            <a:solidFill>
              <a:srgbClr val="1F4E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7154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5CC4B6-05C1-4765-B4CA-86B87DB404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21358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 no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6E69C50-BF43-4818-B71A-92795FDF1E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38180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ttom photo &amp; Top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5CC4B6-05C1-4765-B4CA-86B87DB404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27C434-59D9-4ED5-8E92-5715586DF91D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902366" y="1317726"/>
            <a:ext cx="10625418" cy="1097814"/>
          </a:xfrm>
          <a:prstGeom prst="rect">
            <a:avLst/>
          </a:prstGeom>
        </p:spPr>
        <p:txBody>
          <a:bodyPr vert="horz" lIns="0" tIns="45720" rIns="0" bIns="45720" rtlCol="0" anchor="ctr" anchorCtr="0">
            <a:norm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4D69828-46D3-4160-9A87-1AFA3FC73A1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2606040"/>
            <a:ext cx="12193588" cy="4251960"/>
          </a:xfrm>
          <a:solidFill>
            <a:schemeClr val="tx1"/>
          </a:solidFill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4613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27C434-59D9-4ED5-8E92-5715586DF91D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2977268" y="1550988"/>
            <a:ext cx="8439931" cy="4652962"/>
          </a:xfrm>
          <a:prstGeom prst="rect">
            <a:avLst/>
          </a:prstGeom>
        </p:spPr>
        <p:txBody>
          <a:bodyPr vert="horz" lIns="0" tIns="45720" rIns="0" bIns="45720" rtlCol="0" anchor="ctr" anchorCtr="0">
            <a:normAutofit/>
          </a:bodyPr>
          <a:lstStyle>
            <a:lvl1pPr>
              <a:defRPr lang="en-US" dirty="0">
                <a:solidFill>
                  <a:schemeClr val="bg1"/>
                </a:solidFill>
              </a:defRPr>
            </a:lvl1pPr>
            <a:lvl2pPr>
              <a:defRPr lang="en-US" dirty="0">
                <a:solidFill>
                  <a:schemeClr val="bg1"/>
                </a:solidFill>
              </a:defRPr>
            </a:lvl2pPr>
            <a:lvl3pPr>
              <a:defRPr lang="en-US" dirty="0"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/>
              <a:t>Click to edit Master text styles	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079154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27C434-59D9-4ED5-8E92-5715586DF91D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667250" y="1550988"/>
            <a:ext cx="6749949" cy="4652962"/>
          </a:xfrm>
          <a:prstGeom prst="rect">
            <a:avLst/>
          </a:prstGeom>
        </p:spPr>
        <p:txBody>
          <a:bodyPr vert="horz" lIns="0" tIns="45720" rIns="0" bIns="45720" rtlCol="0" anchor="ctr" anchorCtr="0">
            <a:normAutofit/>
          </a:bodyPr>
          <a:lstStyle>
            <a:lvl1pPr>
              <a:defRPr lang="en-US" dirty="0">
                <a:solidFill>
                  <a:schemeClr val="tx1"/>
                </a:solidFill>
              </a:defRPr>
            </a:lvl1pPr>
            <a:lvl2pPr>
              <a:defRPr lang="en-US" dirty="0">
                <a:solidFill>
                  <a:schemeClr val="tx1"/>
                </a:solidFill>
              </a:defRPr>
            </a:lvl2pPr>
            <a:lvl3pPr>
              <a:defRPr lang="en-US" dirty="0">
                <a:solidFill>
                  <a:schemeClr val="tx1"/>
                </a:solidFill>
              </a:defRPr>
            </a:lvl3pPr>
          </a:lstStyle>
          <a:p>
            <a:pPr lvl="0"/>
            <a:r>
              <a:rPr lang="en-US" dirty="0"/>
              <a:t>Click to edit Master text styles	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BE7DC8A-99CC-4023-9803-BAA080D66DF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219200" y="1550988"/>
            <a:ext cx="2743200" cy="3173412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47EF07C-4433-4B00-BAF5-955B0FE7C7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48004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8029A18F-4F7D-4E56-8173-1988DD81C242}"/>
              </a:ext>
            </a:extLst>
          </p:cNvPr>
          <p:cNvSpPr/>
          <p:nvPr userDrawn="1"/>
        </p:nvSpPr>
        <p:spPr>
          <a:xfrm>
            <a:off x="1" y="2352040"/>
            <a:ext cx="6452761" cy="2153920"/>
          </a:xfrm>
          <a:custGeom>
            <a:avLst/>
            <a:gdLst>
              <a:gd name="connsiteX0" fmla="*/ 0 w 6451921"/>
              <a:gd name="connsiteY0" fmla="*/ 0 h 2153920"/>
              <a:gd name="connsiteX1" fmla="*/ 1353402 w 6451921"/>
              <a:gd name="connsiteY1" fmla="*/ 0 h 2153920"/>
              <a:gd name="connsiteX2" fmla="*/ 2055471 w 6451921"/>
              <a:gd name="connsiteY2" fmla="*/ 0 h 2153920"/>
              <a:gd name="connsiteX3" fmla="*/ 5374961 w 6451921"/>
              <a:gd name="connsiteY3" fmla="*/ 0 h 2153920"/>
              <a:gd name="connsiteX4" fmla="*/ 6451921 w 6451921"/>
              <a:gd name="connsiteY4" fmla="*/ 1076960 h 2153920"/>
              <a:gd name="connsiteX5" fmla="*/ 5374961 w 6451921"/>
              <a:gd name="connsiteY5" fmla="*/ 2153920 h 2153920"/>
              <a:gd name="connsiteX6" fmla="*/ 2055471 w 6451921"/>
              <a:gd name="connsiteY6" fmla="*/ 2153920 h 2153920"/>
              <a:gd name="connsiteX7" fmla="*/ 1353402 w 6451921"/>
              <a:gd name="connsiteY7" fmla="*/ 2153920 h 2153920"/>
              <a:gd name="connsiteX8" fmla="*/ 0 w 6451921"/>
              <a:gd name="connsiteY8" fmla="*/ 2153920 h 2153920"/>
              <a:gd name="connsiteX9" fmla="*/ 0 w 6451921"/>
              <a:gd name="connsiteY9" fmla="*/ 0 h 2153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451921" h="2153920">
                <a:moveTo>
                  <a:pt x="0" y="0"/>
                </a:moveTo>
                <a:lnTo>
                  <a:pt x="1353402" y="0"/>
                </a:lnTo>
                <a:lnTo>
                  <a:pt x="2055471" y="0"/>
                </a:lnTo>
                <a:lnTo>
                  <a:pt x="5374961" y="0"/>
                </a:lnTo>
                <a:cubicBezTo>
                  <a:pt x="5969750" y="0"/>
                  <a:pt x="6451921" y="482171"/>
                  <a:pt x="6451921" y="1076960"/>
                </a:cubicBezTo>
                <a:cubicBezTo>
                  <a:pt x="6451921" y="1671749"/>
                  <a:pt x="5969750" y="2153920"/>
                  <a:pt x="5374961" y="2153920"/>
                </a:cubicBezTo>
                <a:lnTo>
                  <a:pt x="2055471" y="2153920"/>
                </a:lnTo>
                <a:lnTo>
                  <a:pt x="1353402" y="2153920"/>
                </a:lnTo>
                <a:lnTo>
                  <a:pt x="0" y="21539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200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C45B5000-26DC-476B-8F27-6C443B8E4286}"/>
              </a:ext>
            </a:extLst>
          </p:cNvPr>
          <p:cNvSpPr/>
          <p:nvPr userDrawn="1"/>
        </p:nvSpPr>
        <p:spPr>
          <a:xfrm>
            <a:off x="0" y="2626360"/>
            <a:ext cx="6096794" cy="1605280"/>
          </a:xfrm>
          <a:custGeom>
            <a:avLst/>
            <a:gdLst>
              <a:gd name="connsiteX0" fmla="*/ 0 w 6096000"/>
              <a:gd name="connsiteY0" fmla="*/ 0 h 1605280"/>
              <a:gd name="connsiteX1" fmla="*/ 2296160 w 6096000"/>
              <a:gd name="connsiteY1" fmla="*/ 0 h 1605280"/>
              <a:gd name="connsiteX2" fmla="*/ 2819400 w 6096000"/>
              <a:gd name="connsiteY2" fmla="*/ 0 h 1605280"/>
              <a:gd name="connsiteX3" fmla="*/ 5293360 w 6096000"/>
              <a:gd name="connsiteY3" fmla="*/ 0 h 1605280"/>
              <a:gd name="connsiteX4" fmla="*/ 6096000 w 6096000"/>
              <a:gd name="connsiteY4" fmla="*/ 802640 h 1605280"/>
              <a:gd name="connsiteX5" fmla="*/ 5293360 w 6096000"/>
              <a:gd name="connsiteY5" fmla="*/ 1605280 h 1605280"/>
              <a:gd name="connsiteX6" fmla="*/ 2819400 w 6096000"/>
              <a:gd name="connsiteY6" fmla="*/ 1605280 h 1605280"/>
              <a:gd name="connsiteX7" fmla="*/ 2296160 w 6096000"/>
              <a:gd name="connsiteY7" fmla="*/ 1605280 h 1605280"/>
              <a:gd name="connsiteX8" fmla="*/ 0 w 6096000"/>
              <a:gd name="connsiteY8" fmla="*/ 1605280 h 1605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096000" h="1605280">
                <a:moveTo>
                  <a:pt x="0" y="0"/>
                </a:moveTo>
                <a:lnTo>
                  <a:pt x="2296160" y="0"/>
                </a:lnTo>
                <a:lnTo>
                  <a:pt x="2819400" y="0"/>
                </a:lnTo>
                <a:lnTo>
                  <a:pt x="5293360" y="0"/>
                </a:lnTo>
                <a:cubicBezTo>
                  <a:pt x="5736646" y="0"/>
                  <a:pt x="6096000" y="359354"/>
                  <a:pt x="6096000" y="802640"/>
                </a:cubicBezTo>
                <a:cubicBezTo>
                  <a:pt x="6096000" y="1245926"/>
                  <a:pt x="5736646" y="1605280"/>
                  <a:pt x="5293360" y="1605280"/>
                </a:cubicBezTo>
                <a:lnTo>
                  <a:pt x="2819400" y="1605280"/>
                </a:lnTo>
                <a:lnTo>
                  <a:pt x="2296160" y="1605280"/>
                </a:lnTo>
                <a:lnTo>
                  <a:pt x="0" y="160528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2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6796DE0-ED75-403F-A46D-12CFDBB12287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411533" y="2753360"/>
            <a:ext cx="5217840" cy="1351280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2867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op Title and Content - Full Widt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2936B033-08D5-432D-9778-D1B590AF5F5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91782" y="6343652"/>
            <a:ext cx="7354258" cy="39211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>
              <a:buNone/>
              <a:defRPr sz="1000"/>
            </a:lvl1pPr>
          </a:lstStyle>
          <a:p>
            <a:pPr lvl="0"/>
            <a:r>
              <a:rPr lang="en-US" dirty="0"/>
              <a:t>Source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1726AE9-5575-4CE4-A395-0B81581E872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902366" y="1371602"/>
            <a:ext cx="10594578" cy="2324200"/>
          </a:xfrm>
          <a:prstGeom prst="rect">
            <a:avLst/>
          </a:prstGeom>
        </p:spPr>
        <p:txBody>
          <a:bodyPr vert="horz" lIns="0" tIns="45720" rIns="0" bIns="45720" rtlCol="0" anchor="ctr" anchorCtr="0">
            <a:norm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D5CC4B6-05C1-4765-B4CA-86B87DB404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CF1959E7-8769-418B-BAA4-328F66C1CD4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3889376"/>
            <a:ext cx="12193588" cy="296862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0209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hart Placeholder 5">
            <a:extLst>
              <a:ext uri="{FF2B5EF4-FFF2-40B4-BE49-F238E27FC236}">
                <a16:creationId xmlns:a16="http://schemas.microsoft.com/office/drawing/2014/main" id="{C2365A2D-2EDC-4B92-8AB8-0AADCB1576A6}"/>
              </a:ext>
            </a:extLst>
          </p:cNvPr>
          <p:cNvSpPr>
            <a:spLocks noGrp="1"/>
          </p:cNvSpPr>
          <p:nvPr>
            <p:ph type="chart" sz="quarter" idx="12" hasCustomPrompt="1"/>
          </p:nvPr>
        </p:nvSpPr>
        <p:spPr>
          <a:xfrm>
            <a:off x="902367" y="2026763"/>
            <a:ext cx="4977398" cy="1697512"/>
          </a:xfrm>
          <a:prstGeom prst="rect">
            <a:avLst/>
          </a:prstGeom>
        </p:spPr>
        <p:txBody>
          <a:bodyPr anchor="ctr" anchorCtr="1"/>
          <a:lstStyle>
            <a:lvl1pPr marL="0" indent="0">
              <a:buNone/>
              <a:defRPr/>
            </a:lvl1pPr>
          </a:lstStyle>
          <a:p>
            <a:r>
              <a:rPr lang="en-US" dirty="0"/>
              <a:t>Chart 1</a:t>
            </a:r>
          </a:p>
        </p:txBody>
      </p:sp>
      <p:sp>
        <p:nvSpPr>
          <p:cNvPr id="7" name="Chart Placeholder 5">
            <a:extLst>
              <a:ext uri="{FF2B5EF4-FFF2-40B4-BE49-F238E27FC236}">
                <a16:creationId xmlns:a16="http://schemas.microsoft.com/office/drawing/2014/main" id="{C989A32C-B4F2-402F-A8F6-AA25BAA7641A}"/>
              </a:ext>
            </a:extLst>
          </p:cNvPr>
          <p:cNvSpPr>
            <a:spLocks noGrp="1"/>
          </p:cNvSpPr>
          <p:nvPr>
            <p:ph type="chart" sz="quarter" idx="13" hasCustomPrompt="1"/>
          </p:nvPr>
        </p:nvSpPr>
        <p:spPr>
          <a:xfrm>
            <a:off x="6519546" y="2026763"/>
            <a:ext cx="4977398" cy="1697512"/>
          </a:xfrm>
          <a:prstGeom prst="rect">
            <a:avLst/>
          </a:prstGeom>
        </p:spPr>
        <p:txBody>
          <a:bodyPr anchor="ctr" anchorCtr="1"/>
          <a:lstStyle>
            <a:lvl1pPr marL="0" indent="0">
              <a:buNone/>
              <a:defRPr/>
            </a:lvl1pPr>
          </a:lstStyle>
          <a:p>
            <a:r>
              <a:rPr lang="en-US" dirty="0"/>
              <a:t>Chart 2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C419748-7DD5-4C73-BB4F-7A56442A86F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02367" y="1668463"/>
            <a:ext cx="4977398" cy="358775"/>
          </a:xfrm>
          <a:prstGeom prst="rect">
            <a:avLst/>
          </a:prstGeom>
          <a:solidFill>
            <a:schemeClr val="accent1"/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Chart 1 Title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FC883967-09F6-4517-880C-5BB81415E3A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519546" y="1667990"/>
            <a:ext cx="4977398" cy="358775"/>
          </a:xfrm>
          <a:prstGeom prst="rect">
            <a:avLst/>
          </a:prstGeom>
          <a:solidFill>
            <a:schemeClr val="accent1"/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Chart 2 Title</a:t>
            </a:r>
          </a:p>
        </p:txBody>
      </p:sp>
      <p:sp>
        <p:nvSpPr>
          <p:cNvPr id="20" name="Chart Placeholder 5">
            <a:extLst>
              <a:ext uri="{FF2B5EF4-FFF2-40B4-BE49-F238E27FC236}">
                <a16:creationId xmlns:a16="http://schemas.microsoft.com/office/drawing/2014/main" id="{6704AE04-6656-400B-8521-0D228C943B63}"/>
              </a:ext>
            </a:extLst>
          </p:cNvPr>
          <p:cNvSpPr>
            <a:spLocks noGrp="1"/>
          </p:cNvSpPr>
          <p:nvPr>
            <p:ph type="chart" sz="quarter" idx="17" hasCustomPrompt="1"/>
          </p:nvPr>
        </p:nvSpPr>
        <p:spPr>
          <a:xfrm>
            <a:off x="902367" y="4364594"/>
            <a:ext cx="4977398" cy="1697512"/>
          </a:xfrm>
          <a:prstGeom prst="rect">
            <a:avLst/>
          </a:prstGeom>
        </p:spPr>
        <p:txBody>
          <a:bodyPr anchor="ctr" anchorCtr="1"/>
          <a:lstStyle>
            <a:lvl1pPr marL="0" indent="0">
              <a:buNone/>
              <a:defRPr/>
            </a:lvl1pPr>
          </a:lstStyle>
          <a:p>
            <a:r>
              <a:rPr lang="en-US" dirty="0"/>
              <a:t>Chart 3</a:t>
            </a:r>
          </a:p>
        </p:txBody>
      </p:sp>
      <p:sp>
        <p:nvSpPr>
          <p:cNvPr id="21" name="Chart Placeholder 5">
            <a:extLst>
              <a:ext uri="{FF2B5EF4-FFF2-40B4-BE49-F238E27FC236}">
                <a16:creationId xmlns:a16="http://schemas.microsoft.com/office/drawing/2014/main" id="{24D0D8A0-F2AD-4CA4-9A23-284DD9A45FBF}"/>
              </a:ext>
            </a:extLst>
          </p:cNvPr>
          <p:cNvSpPr>
            <a:spLocks noGrp="1"/>
          </p:cNvSpPr>
          <p:nvPr>
            <p:ph type="chart" sz="quarter" idx="18" hasCustomPrompt="1"/>
          </p:nvPr>
        </p:nvSpPr>
        <p:spPr>
          <a:xfrm>
            <a:off x="6519546" y="4364594"/>
            <a:ext cx="4977398" cy="1697512"/>
          </a:xfrm>
          <a:prstGeom prst="rect">
            <a:avLst/>
          </a:prstGeom>
        </p:spPr>
        <p:txBody>
          <a:bodyPr anchor="ctr" anchorCtr="1"/>
          <a:lstStyle>
            <a:lvl1pPr marL="0" indent="0">
              <a:buNone/>
              <a:defRPr/>
            </a:lvl1pPr>
          </a:lstStyle>
          <a:p>
            <a:r>
              <a:rPr lang="en-US" dirty="0"/>
              <a:t>Chart 4</a:t>
            </a:r>
          </a:p>
        </p:txBody>
      </p:sp>
      <p:sp>
        <p:nvSpPr>
          <p:cNvPr id="22" name="Text Placeholder 8">
            <a:extLst>
              <a:ext uri="{FF2B5EF4-FFF2-40B4-BE49-F238E27FC236}">
                <a16:creationId xmlns:a16="http://schemas.microsoft.com/office/drawing/2014/main" id="{89AE7166-7BEC-4472-AA05-D709169BF79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02367" y="4006296"/>
            <a:ext cx="4977398" cy="358775"/>
          </a:xfrm>
          <a:prstGeom prst="rect">
            <a:avLst/>
          </a:prstGeom>
          <a:solidFill>
            <a:schemeClr val="accent1"/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Chart 3 Title</a:t>
            </a:r>
          </a:p>
        </p:txBody>
      </p:sp>
      <p:sp>
        <p:nvSpPr>
          <p:cNvPr id="23" name="Text Placeholder 8">
            <a:extLst>
              <a:ext uri="{FF2B5EF4-FFF2-40B4-BE49-F238E27FC236}">
                <a16:creationId xmlns:a16="http://schemas.microsoft.com/office/drawing/2014/main" id="{11F0002D-AC3E-4D9E-9D53-43AA502F247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519546" y="4005821"/>
            <a:ext cx="4977398" cy="358775"/>
          </a:xfrm>
          <a:prstGeom prst="rect">
            <a:avLst/>
          </a:prstGeom>
          <a:solidFill>
            <a:schemeClr val="accent1"/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Chart 4 Title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BF87CF0-7F86-4152-8C75-CC4C388449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82771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microsoft.com/office/2007/relationships/hdphoto" Target="../media/hdphoto1.wdp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image" Target="../media/image4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image" Target="../media/image3.svg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10000"/>
            <a:lumOff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DF9EA28-B66B-4EC1-A30C-ECCB85A4707F}"/>
              </a:ext>
            </a:extLst>
          </p:cNvPr>
          <p:cNvPicPr>
            <a:picLocks noChangeAspect="1"/>
          </p:cNvPicPr>
          <p:nvPr userDrawn="1"/>
        </p:nvPicPr>
        <p:blipFill>
          <a:blip r:embed="rId32">
            <a:extLst>
              <a:ext uri="{BEBA8EAE-BF5A-486C-A8C5-ECC9F3942E4B}">
                <a14:imgProps xmlns:a14="http://schemas.microsoft.com/office/drawing/2010/main">
                  <a14:imgLayer r:embed="rId33">
                    <a14:imgEffect>
                      <a14:brightnessContrast bright="8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552" y="0"/>
            <a:ext cx="12158486" cy="6858000"/>
          </a:xfrm>
          <a:prstGeom prst="rect">
            <a:avLst/>
          </a:prstGeom>
        </p:spPr>
      </p:pic>
      <p:sp>
        <p:nvSpPr>
          <p:cNvPr id="12" name="Title Placeholder 11">
            <a:extLst>
              <a:ext uri="{FF2B5EF4-FFF2-40B4-BE49-F238E27FC236}">
                <a16:creationId xmlns:a16="http://schemas.microsoft.com/office/drawing/2014/main" id="{876E000C-6BD2-4977-9A35-6090A47B07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2366" y="162676"/>
            <a:ext cx="10594578" cy="1250004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0E36EDD9-6D6B-40BF-B509-6E288D2AC5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02366" y="1825625"/>
            <a:ext cx="10594579" cy="4351338"/>
          </a:xfrm>
          <a:prstGeom prst="rect">
            <a:avLst/>
          </a:prstGeom>
        </p:spPr>
        <p:txBody>
          <a:bodyPr vert="horz" lIns="0" tIns="45720" rIns="0" bIns="45720" rtlCol="0" anchor="ctr" anchorCtr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D9963FBE-7A0D-4F08-903A-02D5CF6819C5}"/>
              </a:ext>
            </a:extLst>
          </p:cNvPr>
          <p:cNvSpPr/>
          <p:nvPr userDrawn="1"/>
        </p:nvSpPr>
        <p:spPr>
          <a:xfrm>
            <a:off x="1132138" y="6524171"/>
            <a:ext cx="171176" cy="171154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65BA3B74-D8E7-4124-BA40-9C6945DB948C}"/>
              </a:ext>
            </a:extLst>
          </p:cNvPr>
          <p:cNvSpPr/>
          <p:nvPr userDrawn="1"/>
        </p:nvSpPr>
        <p:spPr>
          <a:xfrm>
            <a:off x="902366" y="6524171"/>
            <a:ext cx="171176" cy="171154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34BCAE9F-9522-4DBC-9AD9-12FB67178402}"/>
              </a:ext>
            </a:extLst>
          </p:cNvPr>
          <p:cNvSpPr/>
          <p:nvPr userDrawn="1"/>
        </p:nvSpPr>
        <p:spPr>
          <a:xfrm>
            <a:off x="1600342" y="6524171"/>
            <a:ext cx="171176" cy="171154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D6348DBF-786A-4A38-A43B-6684AA339B5B}"/>
              </a:ext>
            </a:extLst>
          </p:cNvPr>
          <p:cNvSpPr/>
          <p:nvPr userDrawn="1"/>
        </p:nvSpPr>
        <p:spPr>
          <a:xfrm>
            <a:off x="1370570" y="6524171"/>
            <a:ext cx="171176" cy="171154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7BB4023-136E-452C-9174-F139FAF5F684}"/>
              </a:ext>
            </a:extLst>
          </p:cNvPr>
          <p:cNvSpPr txBox="1"/>
          <p:nvPr userDrawn="1"/>
        </p:nvSpPr>
        <p:spPr>
          <a:xfrm>
            <a:off x="9448800" y="6430890"/>
            <a:ext cx="2117780" cy="31803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lvl="0" indent="0" algn="r" defTabSz="82153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DCDEE0">
                    <a:lumMod val="50000"/>
                  </a:srgbClr>
                </a:solidFill>
                <a:effectLst/>
                <a:uLnTx/>
                <a:uFillTx/>
                <a:latin typeface="Aller Display" panose="02000503000000020003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Cannetics Global, Inc.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438F279-CBCD-4D4B-AAD2-E5F29DDC8869}"/>
              </a:ext>
            </a:extLst>
          </p:cNvPr>
          <p:cNvGrpSpPr/>
          <p:nvPr userDrawn="1"/>
        </p:nvGrpSpPr>
        <p:grpSpPr>
          <a:xfrm>
            <a:off x="174495" y="508538"/>
            <a:ext cx="640204" cy="527396"/>
            <a:chOff x="-1595864" y="-949873"/>
            <a:chExt cx="4180921" cy="3444218"/>
          </a:xfrm>
        </p:grpSpPr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64232723-D932-44CE-B3B7-89D9FC86F897}"/>
                </a:ext>
              </a:extLst>
            </p:cNvPr>
            <p:cNvSpPr/>
            <p:nvPr/>
          </p:nvSpPr>
          <p:spPr>
            <a:xfrm>
              <a:off x="-228760" y="218051"/>
              <a:ext cx="726458" cy="685829"/>
            </a:xfrm>
            <a:prstGeom prst="ellipse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  <a:sp3d/>
          </p:spPr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lvl="0" indent="0" algn="l" defTabSz="82153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DB22EDD1-F88D-4087-97BD-FA795F6108EB}"/>
                </a:ext>
              </a:extLst>
            </p:cNvPr>
            <p:cNvSpPr/>
            <p:nvPr userDrawn="1"/>
          </p:nvSpPr>
          <p:spPr>
            <a:xfrm>
              <a:off x="-1595864" y="476081"/>
              <a:ext cx="726458" cy="685829"/>
            </a:xfrm>
            <a:prstGeom prst="ellipse">
              <a:avLst/>
            </a:prstGeom>
            <a:solidFill>
              <a:schemeClr val="tx2"/>
            </a:solidFill>
            <a:ln w="12700" cap="flat">
              <a:noFill/>
              <a:miter lim="400000"/>
            </a:ln>
            <a:effectLst/>
            <a:sp3d/>
          </p:spPr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lvl="0" indent="0" algn="l" defTabSz="82153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2CA69615-0ACD-4705-AEB9-0438C8A17FCA}"/>
                </a:ext>
              </a:extLst>
            </p:cNvPr>
            <p:cNvSpPr/>
            <p:nvPr userDrawn="1"/>
          </p:nvSpPr>
          <p:spPr>
            <a:xfrm>
              <a:off x="-1001717" y="-2632"/>
              <a:ext cx="726458" cy="685829"/>
            </a:xfrm>
            <a:prstGeom prst="ellipse">
              <a:avLst/>
            </a:prstGeom>
            <a:solidFill>
              <a:schemeClr val="tx2"/>
            </a:solidFill>
            <a:ln w="12700" cap="flat">
              <a:noFill/>
              <a:miter lim="400000"/>
            </a:ln>
            <a:effectLst/>
            <a:sp3d/>
          </p:spPr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lvl="0" indent="0" algn="l" defTabSz="82153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E4A8636D-9974-44EF-89E8-FDC535664716}"/>
                </a:ext>
              </a:extLst>
            </p:cNvPr>
            <p:cNvSpPr/>
            <p:nvPr userDrawn="1"/>
          </p:nvSpPr>
          <p:spPr>
            <a:xfrm>
              <a:off x="-407570" y="-491531"/>
              <a:ext cx="726458" cy="685829"/>
            </a:xfrm>
            <a:prstGeom prst="ellipse">
              <a:avLst/>
            </a:prstGeom>
            <a:solidFill>
              <a:schemeClr val="tx2"/>
            </a:solidFill>
            <a:ln w="12700" cap="flat">
              <a:noFill/>
              <a:miter lim="400000"/>
            </a:ln>
            <a:effectLst/>
            <a:sp3d/>
          </p:spPr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lvl="0" indent="0" algn="l" defTabSz="82153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3E52C6BB-D0FB-4917-B297-6A4C1D35BDF0}"/>
                </a:ext>
              </a:extLst>
            </p:cNvPr>
            <p:cNvSpPr/>
            <p:nvPr userDrawn="1"/>
          </p:nvSpPr>
          <p:spPr>
            <a:xfrm>
              <a:off x="186577" y="-949873"/>
              <a:ext cx="726458" cy="685829"/>
            </a:xfrm>
            <a:prstGeom prst="ellipse">
              <a:avLst/>
            </a:prstGeom>
            <a:solidFill>
              <a:schemeClr val="tx2"/>
            </a:solidFill>
            <a:ln w="12700" cap="flat">
              <a:noFill/>
              <a:miter lim="400000"/>
            </a:ln>
            <a:effectLst/>
            <a:sp3d/>
          </p:spPr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lvl="0" indent="0" algn="l" defTabSz="82153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5DFCE168-E26E-4530-9C64-6D175CEC09F7}"/>
                </a:ext>
              </a:extLst>
            </p:cNvPr>
            <p:cNvSpPr/>
            <p:nvPr userDrawn="1"/>
          </p:nvSpPr>
          <p:spPr>
            <a:xfrm>
              <a:off x="950481" y="-746165"/>
              <a:ext cx="726458" cy="685829"/>
            </a:xfrm>
            <a:prstGeom prst="ellipse">
              <a:avLst/>
            </a:prstGeom>
            <a:solidFill>
              <a:schemeClr val="tx2"/>
            </a:solidFill>
            <a:ln w="12700" cap="flat">
              <a:noFill/>
              <a:miter lim="400000"/>
            </a:ln>
            <a:effectLst/>
            <a:sp3d/>
          </p:spPr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lvl="0" indent="0" algn="l" defTabSz="82153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0A6B6211-BC2E-4638-9B1F-6911DF5FF440}"/>
                </a:ext>
              </a:extLst>
            </p:cNvPr>
            <p:cNvSpPr/>
            <p:nvPr userDrawn="1"/>
          </p:nvSpPr>
          <p:spPr>
            <a:xfrm>
              <a:off x="1133818" y="-50165"/>
              <a:ext cx="726458" cy="685829"/>
            </a:xfrm>
            <a:prstGeom prst="ellipse">
              <a:avLst/>
            </a:prstGeom>
            <a:solidFill>
              <a:schemeClr val="tx2"/>
            </a:solidFill>
            <a:ln w="12700" cap="flat">
              <a:noFill/>
              <a:miter lim="400000"/>
            </a:ln>
            <a:effectLst/>
            <a:sp3d/>
          </p:spPr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lvl="0" indent="0" algn="l" defTabSz="82153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146B50C7-F118-4225-9BA3-071BB5C78506}"/>
                </a:ext>
              </a:extLst>
            </p:cNvPr>
            <p:cNvSpPr/>
            <p:nvPr userDrawn="1"/>
          </p:nvSpPr>
          <p:spPr>
            <a:xfrm>
              <a:off x="1317155" y="659417"/>
              <a:ext cx="726458" cy="685829"/>
            </a:xfrm>
            <a:prstGeom prst="ellipse">
              <a:avLst/>
            </a:prstGeom>
            <a:solidFill>
              <a:schemeClr val="tx2"/>
            </a:solidFill>
            <a:ln w="12700" cap="flat">
              <a:noFill/>
              <a:miter lim="400000"/>
            </a:ln>
            <a:effectLst/>
            <a:sp3d/>
          </p:spPr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lvl="0" indent="0" algn="l" defTabSz="82153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F618DA77-D15A-4963-B6C6-5AFCC3FA0A74}"/>
                </a:ext>
              </a:extLst>
            </p:cNvPr>
            <p:cNvSpPr/>
            <p:nvPr userDrawn="1"/>
          </p:nvSpPr>
          <p:spPr>
            <a:xfrm>
              <a:off x="1500491" y="1341838"/>
              <a:ext cx="726458" cy="685829"/>
            </a:xfrm>
            <a:prstGeom prst="ellipse">
              <a:avLst/>
            </a:prstGeom>
            <a:solidFill>
              <a:schemeClr val="tx2"/>
            </a:solidFill>
            <a:ln w="12700" cap="flat">
              <a:noFill/>
              <a:miter lim="400000"/>
            </a:ln>
            <a:effectLst/>
            <a:sp3d/>
          </p:spPr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lvl="0" indent="0" algn="l" defTabSz="82153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D314A3D3-C789-4652-AB01-AA59C21488F8}"/>
                </a:ext>
              </a:extLst>
            </p:cNvPr>
            <p:cNvSpPr/>
            <p:nvPr userDrawn="1"/>
          </p:nvSpPr>
          <p:spPr>
            <a:xfrm>
              <a:off x="1858599" y="170519"/>
              <a:ext cx="726458" cy="685829"/>
            </a:xfrm>
            <a:prstGeom prst="ellipse">
              <a:avLst/>
            </a:prstGeom>
            <a:solidFill>
              <a:schemeClr val="tx2"/>
            </a:solidFill>
            <a:ln w="12700" cap="flat">
              <a:noFill/>
              <a:miter lim="400000"/>
            </a:ln>
            <a:effectLst/>
            <a:sp3d/>
          </p:spPr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lvl="0" indent="0" algn="l" defTabSz="82153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43DC43AE-581B-463A-8444-48ABDC498191}"/>
                </a:ext>
              </a:extLst>
            </p:cNvPr>
            <p:cNvSpPr/>
            <p:nvPr userDrawn="1"/>
          </p:nvSpPr>
          <p:spPr>
            <a:xfrm>
              <a:off x="359729" y="-270848"/>
              <a:ext cx="726458" cy="685829"/>
            </a:xfrm>
            <a:prstGeom prst="ellipse">
              <a:avLst/>
            </a:prstGeom>
            <a:solidFill>
              <a:schemeClr val="tx2"/>
            </a:solidFill>
            <a:ln w="12700" cap="flat">
              <a:noFill/>
              <a:miter lim="400000"/>
            </a:ln>
            <a:effectLst/>
            <a:sp3d/>
          </p:spPr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lvl="0" indent="0" algn="l" defTabSz="82153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1844B3CD-88E7-4CE6-894F-E12CF77C1573}"/>
                </a:ext>
              </a:extLst>
            </p:cNvPr>
            <p:cNvSpPr/>
            <p:nvPr userDrawn="1"/>
          </p:nvSpPr>
          <p:spPr>
            <a:xfrm>
              <a:off x="544197" y="438734"/>
              <a:ext cx="726458" cy="685829"/>
            </a:xfrm>
            <a:prstGeom prst="ellipse">
              <a:avLst/>
            </a:prstGeom>
            <a:solidFill>
              <a:schemeClr val="tx2"/>
            </a:solidFill>
            <a:ln w="12700" cap="flat">
              <a:noFill/>
              <a:miter lim="400000"/>
            </a:ln>
            <a:effectLst/>
            <a:sp3d/>
          </p:spPr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lvl="0" indent="0" algn="l" defTabSz="82153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808645EA-888C-4402-BE39-345757B5103F}"/>
                </a:ext>
              </a:extLst>
            </p:cNvPr>
            <p:cNvSpPr/>
            <p:nvPr userDrawn="1"/>
          </p:nvSpPr>
          <p:spPr>
            <a:xfrm>
              <a:off x="727793" y="1125398"/>
              <a:ext cx="726458" cy="685829"/>
            </a:xfrm>
            <a:prstGeom prst="ellipse">
              <a:avLst/>
            </a:prstGeom>
            <a:solidFill>
              <a:schemeClr val="tx2"/>
            </a:solidFill>
            <a:ln w="12700" cap="flat">
              <a:noFill/>
              <a:miter lim="400000"/>
            </a:ln>
            <a:effectLst/>
            <a:sp3d/>
          </p:spPr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lvl="0" indent="0" algn="l" defTabSz="82153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B3CD0189-AA9E-45F1-B19D-DFF3B6B8AB0E}"/>
                </a:ext>
              </a:extLst>
            </p:cNvPr>
            <p:cNvSpPr/>
            <p:nvPr userDrawn="1"/>
          </p:nvSpPr>
          <p:spPr>
            <a:xfrm>
              <a:off x="900943" y="1808516"/>
              <a:ext cx="726458" cy="685829"/>
            </a:xfrm>
            <a:prstGeom prst="ellipse">
              <a:avLst/>
            </a:prstGeom>
            <a:solidFill>
              <a:schemeClr val="tx2"/>
            </a:solidFill>
            <a:ln w="12700" cap="flat">
              <a:noFill/>
              <a:miter lim="400000"/>
            </a:ln>
            <a:effectLst/>
            <a:sp3d/>
          </p:spPr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lvl="0" indent="0" algn="l" defTabSz="82153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2064852F-13F3-4B7C-BEE0-B3AA199FEC62}"/>
                </a:ext>
              </a:extLst>
            </p:cNvPr>
            <p:cNvSpPr/>
            <p:nvPr userDrawn="1"/>
          </p:nvSpPr>
          <p:spPr>
            <a:xfrm>
              <a:off x="135651" y="1618698"/>
              <a:ext cx="726458" cy="685829"/>
            </a:xfrm>
            <a:prstGeom prst="ellipse">
              <a:avLst/>
            </a:prstGeom>
            <a:solidFill>
              <a:schemeClr val="tx2"/>
            </a:solidFill>
            <a:ln w="12700" cap="flat">
              <a:noFill/>
              <a:miter lim="400000"/>
            </a:ln>
            <a:effectLst/>
            <a:sp3d/>
          </p:spPr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lvl="0" indent="0" algn="l" defTabSz="82153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9B38AD82-A4CF-4824-A26D-6D83A9C8E231}"/>
                </a:ext>
              </a:extLst>
            </p:cNvPr>
            <p:cNvSpPr/>
            <p:nvPr userDrawn="1"/>
          </p:nvSpPr>
          <p:spPr>
            <a:xfrm>
              <a:off x="-68057" y="908959"/>
              <a:ext cx="726458" cy="685829"/>
            </a:xfrm>
            <a:prstGeom prst="ellipse">
              <a:avLst/>
            </a:prstGeom>
            <a:solidFill>
              <a:schemeClr val="tx2"/>
            </a:solidFill>
            <a:ln w="12700" cap="flat">
              <a:noFill/>
              <a:miter lim="400000"/>
            </a:ln>
            <a:effectLst/>
            <a:sp3d/>
          </p:spPr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lvl="0" indent="0" algn="l" defTabSz="82153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0F9AC5F8-1AD1-4AA4-909E-DB9F0FF4B433}"/>
                </a:ext>
              </a:extLst>
            </p:cNvPr>
            <p:cNvSpPr/>
            <p:nvPr userDrawn="1"/>
          </p:nvSpPr>
          <p:spPr>
            <a:xfrm>
              <a:off x="-811590" y="692520"/>
              <a:ext cx="726458" cy="685829"/>
            </a:xfrm>
            <a:prstGeom prst="ellipse">
              <a:avLst/>
            </a:prstGeom>
            <a:solidFill>
              <a:schemeClr val="tx2"/>
            </a:solidFill>
            <a:ln w="12700" cap="flat">
              <a:noFill/>
              <a:miter lim="400000"/>
            </a:ln>
            <a:effectLst/>
            <a:sp3d/>
          </p:spPr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lvl="0" indent="0" algn="l" defTabSz="82153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E8C5B90A-8055-42A0-BEBE-EB8621D3C0CE}"/>
                </a:ext>
              </a:extLst>
            </p:cNvPr>
            <p:cNvSpPr/>
            <p:nvPr userDrawn="1"/>
          </p:nvSpPr>
          <p:spPr>
            <a:xfrm>
              <a:off x="-635660" y="1428879"/>
              <a:ext cx="726458" cy="685829"/>
            </a:xfrm>
            <a:prstGeom prst="ellipse">
              <a:avLst/>
            </a:prstGeom>
            <a:solidFill>
              <a:schemeClr val="tx2"/>
            </a:solidFill>
            <a:ln w="12700" cap="flat">
              <a:noFill/>
              <a:miter lim="400000"/>
            </a:ln>
            <a:effectLst/>
            <a:sp3d/>
          </p:spPr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lvl="0" indent="0" algn="l" defTabSz="82153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</p:grpSp>
      <p:pic>
        <p:nvPicPr>
          <p:cNvPr id="6" name="Graphic 5">
            <a:extLst>
              <a:ext uri="{FF2B5EF4-FFF2-40B4-BE49-F238E27FC236}">
                <a16:creationId xmlns:a16="http://schemas.microsoft.com/office/drawing/2014/main" id="{69002E12-A1DF-4EDF-9D2E-A3E060FC1A64}"/>
              </a:ext>
            </a:extLst>
          </p:cNvPr>
          <p:cNvPicPr>
            <a:picLocks noChangeAspect="1"/>
          </p:cNvPicPr>
          <p:nvPr userDrawn="1"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5"/>
              </a:ext>
            </a:extLst>
          </a:blip>
          <a:stretch>
            <a:fillRect/>
          </a:stretch>
        </p:blipFill>
        <p:spPr>
          <a:xfrm>
            <a:off x="9464834" y="6496050"/>
            <a:ext cx="234372" cy="193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3001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8" r:id="rId2"/>
    <p:sldLayoutId id="2147483722" r:id="rId3"/>
    <p:sldLayoutId id="2147483719" r:id="rId4"/>
    <p:sldLayoutId id="2147483720" r:id="rId5"/>
    <p:sldLayoutId id="2147483751" r:id="rId6"/>
    <p:sldLayoutId id="2147483721" r:id="rId7"/>
    <p:sldLayoutId id="2147483723" r:id="rId8"/>
    <p:sldLayoutId id="2147483724" r:id="rId9"/>
    <p:sldLayoutId id="2147483726" r:id="rId10"/>
    <p:sldLayoutId id="2147483727" r:id="rId11"/>
    <p:sldLayoutId id="2147483728" r:id="rId12"/>
    <p:sldLayoutId id="2147483729" r:id="rId13"/>
    <p:sldLayoutId id="2147483730" r:id="rId14"/>
    <p:sldLayoutId id="2147483731" r:id="rId15"/>
    <p:sldLayoutId id="2147483732" r:id="rId16"/>
    <p:sldLayoutId id="2147483733" r:id="rId17"/>
    <p:sldLayoutId id="2147483734" r:id="rId18"/>
    <p:sldLayoutId id="2147483735" r:id="rId19"/>
    <p:sldLayoutId id="2147483736" r:id="rId20"/>
    <p:sldLayoutId id="2147483738" r:id="rId21"/>
    <p:sldLayoutId id="2147483739" r:id="rId22"/>
    <p:sldLayoutId id="2147483740" r:id="rId23"/>
    <p:sldLayoutId id="2147483741" r:id="rId24"/>
    <p:sldLayoutId id="2147483743" r:id="rId25"/>
    <p:sldLayoutId id="2147483744" r:id="rId26"/>
    <p:sldLayoutId id="2147483746" r:id="rId27"/>
    <p:sldLayoutId id="2147483747" r:id="rId28"/>
    <p:sldLayoutId id="2147483749" r:id="rId29"/>
    <p:sldLayoutId id="2147483750" r:id="rId3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3200" b="1" i="0" kern="1200" cap="none" spc="-15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Tx/>
        <a:buBlip>
          <a:blip r:embed="rId36"/>
        </a:buBlip>
        <a:defRPr lang="en-US" sz="2400" b="0" kern="1200" cap="none" baseline="0" dirty="0" smtClean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228600" indent="-228600" algn="l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SzPct val="110000"/>
        <a:buFontTx/>
        <a:buBlip>
          <a:blip r:embed="rId34">
            <a:extLst>
              <a:ext uri="{96DAC541-7B7A-43D3-8B79-37D633B846F1}">
                <asvg:svgBlip xmlns:asvg="http://schemas.microsoft.com/office/drawing/2016/SVG/main" r:embed="rId35"/>
              </a:ext>
            </a:extLst>
          </a:blip>
        </a:buBlip>
        <a:defRPr lang="en-US" sz="1800" kern="1200" dirty="0" smtClean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346075" indent="-117475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lang="en-US" sz="1600" kern="1200" dirty="0" smtClean="0">
          <a:solidFill>
            <a:schemeClr val="tx1">
              <a:lumMod val="75000"/>
              <a:lumOff val="25000"/>
            </a:schemeClr>
          </a:solidFill>
          <a:effectLst/>
          <a:latin typeface="+mn-lt"/>
          <a:ea typeface="+mn-ea"/>
          <a:cs typeface="+mn-cs"/>
        </a:defRPr>
      </a:lvl3pPr>
      <a:lvl4pPr marL="512763" indent="-171450" algn="l" defTabSz="798513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741363" indent="-17145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None/>
        <a:tabLst/>
        <a:defRPr lang="en-US" sz="1100" i="1" kern="1200" dirty="0" smtClean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mailto:sgenung@canneticsglobal.com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tatista.com/statistics/611668/marijuana-use-during-lifetime-in-the-us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erson in a black shirt&#10;&#10;Description automatically generated with low confidence">
            <a:extLst>
              <a:ext uri="{FF2B5EF4-FFF2-40B4-BE49-F238E27FC236}">
                <a16:creationId xmlns:a16="http://schemas.microsoft.com/office/drawing/2014/main" id="{F4862E11-82FB-732B-2DE6-B322F80271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2677" y="0"/>
            <a:ext cx="10390911" cy="685800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03C9C3C-88ED-8768-60E9-C7947F42855E}"/>
              </a:ext>
            </a:extLst>
          </p:cNvPr>
          <p:cNvSpPr txBox="1"/>
          <p:nvPr/>
        </p:nvSpPr>
        <p:spPr>
          <a:xfrm>
            <a:off x="9594628" y="5686776"/>
            <a:ext cx="1970392" cy="298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Powered by Pay420</a:t>
            </a:r>
            <a:r>
              <a:rPr lang="en-US" b="1" baseline="30000" dirty="0">
                <a:solidFill>
                  <a:schemeClr val="tx1"/>
                </a:solidFill>
              </a:rPr>
              <a:t>SM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60E27BF8-5B3D-1A95-E1B9-B3D5B900DDE3}"/>
              </a:ext>
            </a:extLst>
          </p:cNvPr>
          <p:cNvSpPr/>
          <p:nvPr/>
        </p:nvSpPr>
        <p:spPr>
          <a:xfrm>
            <a:off x="515389" y="818804"/>
            <a:ext cx="124691" cy="128847"/>
          </a:xfrm>
          <a:prstGeom prst="ellipse">
            <a:avLst/>
          </a:prstGeom>
          <a:solidFill>
            <a:srgbClr val="FF3C3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94CEB3A4-3614-9645-795F-4269A0A8F029}"/>
              </a:ext>
            </a:extLst>
          </p:cNvPr>
          <p:cNvSpPr/>
          <p:nvPr/>
        </p:nvSpPr>
        <p:spPr>
          <a:xfrm>
            <a:off x="365760" y="685800"/>
            <a:ext cx="124691" cy="128847"/>
          </a:xfrm>
          <a:prstGeom prst="ellipse">
            <a:avLst/>
          </a:prstGeom>
          <a:solidFill>
            <a:srgbClr val="0EA81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BC3D844-389B-62B3-6E1F-7E2CCA8E8E85}"/>
              </a:ext>
            </a:extLst>
          </p:cNvPr>
          <p:cNvSpPr txBox="1"/>
          <p:nvPr/>
        </p:nvSpPr>
        <p:spPr>
          <a:xfrm>
            <a:off x="8080839" y="4729655"/>
            <a:ext cx="3900953" cy="9571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solidFill>
                  <a:srgbClr val="FF3300"/>
                </a:solidFill>
                <a:latin typeface="HGMaruGothicMPRO" panose="020B0400000000000000" pitchFamily="34" charset="-128"/>
                <a:ea typeface="HGMaruGothicMPRO" panose="020B0400000000000000" pitchFamily="34" charset="-128"/>
                <a:cs typeface="Calibri" panose="020F0502020204030204" pitchFamily="34" charset="0"/>
              </a:rPr>
              <a:t>Addonis</a:t>
            </a:r>
            <a:r>
              <a:rPr lang="en-US" sz="5400" b="1" baseline="56000" dirty="0" err="1">
                <a:solidFill>
                  <a:srgbClr val="FF3300"/>
                </a:solidFill>
                <a:latin typeface="HGMaruGothicMPRO" panose="020B0400000000000000" pitchFamily="34" charset="-128"/>
                <a:ea typeface="HGMaruGothicMPRO" panose="020B0400000000000000" pitchFamily="34" charset="-128"/>
                <a:cs typeface="Calibri" panose="020F0502020204030204" pitchFamily="34" charset="0"/>
              </a:rPr>
              <a:t>sm</a:t>
            </a:r>
            <a:endParaRPr lang="en-US" sz="3000" b="1" baseline="100000" dirty="0">
              <a:solidFill>
                <a:srgbClr val="FF3C3C"/>
              </a:solidFill>
              <a:latin typeface="HGMaruGothicMPRO" panose="020F0400000000000000" pitchFamily="34" charset="-128"/>
              <a:ea typeface="HGMaruGothicMPRO" panose="020F04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61924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658"/>
          <p:cNvSpPr/>
          <p:nvPr/>
        </p:nvSpPr>
        <p:spPr>
          <a:xfrm>
            <a:off x="2924689" y="916774"/>
            <a:ext cx="6344211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>
            <a:lvl1pPr algn="ctr" defTabSz="825500">
              <a:lnSpc>
                <a:spcPct val="100000"/>
              </a:lnSpc>
              <a:defRPr sz="4800">
                <a:solidFill>
                  <a:srgbClr val="686B73"/>
                </a:solidFill>
                <a:latin typeface="+mn-lt"/>
                <a:ea typeface="+mn-ea"/>
                <a:cs typeface="+mn-cs"/>
                <a:sym typeface="Open Sans Light"/>
              </a:defRPr>
            </a:lvl1pPr>
          </a:lstStyle>
          <a:p>
            <a:endParaRPr sz="2400" dirty="0">
              <a:solidFill>
                <a:schemeClr val="bg1"/>
              </a:solidFill>
              <a:latin typeface="Merriweather" charset="0"/>
              <a:ea typeface="Merriweather" charset="0"/>
              <a:cs typeface="Merriweather" charset="0"/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93AE744-02CC-48EF-9483-BF53A171E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6996" y="333830"/>
            <a:ext cx="6506336" cy="907697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Marketing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BF602EC-58E0-4ADA-AA9E-2403021162E5}"/>
              </a:ext>
            </a:extLst>
          </p:cNvPr>
          <p:cNvSpPr txBox="1"/>
          <p:nvPr/>
        </p:nvSpPr>
        <p:spPr>
          <a:xfrm>
            <a:off x="2230646" y="1808328"/>
            <a:ext cx="7732295" cy="45911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Budget (Standard 10%)</a:t>
            </a:r>
          </a:p>
          <a:p>
            <a:pPr marL="0" marR="0"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$508,000 3-state trial / $2.3M rollout to northeast</a:t>
            </a:r>
          </a:p>
          <a:p>
            <a:pPr marL="0" marR="0"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Most effective distribution of funds </a:t>
            </a:r>
          </a:p>
          <a:p>
            <a:pPr marL="0" marR="0"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Gen Y, Gen X, Boomer II</a:t>
            </a:r>
          </a:p>
          <a:p>
            <a:pPr marL="0" marR="0"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High-end lifestyle magazines with QR Code</a:t>
            </a:r>
          </a:p>
          <a:p>
            <a:pPr marL="0" marR="0"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- Luxurious, Upscale Living , Vue</a:t>
            </a:r>
          </a:p>
          <a:p>
            <a:pPr marL="0" marR="0"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Digital Marketing – Google, Facebook</a:t>
            </a:r>
          </a:p>
          <a:p>
            <a:pPr marL="0" marR="0"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Canna Facilities – Dispensaries, CBD stores</a:t>
            </a:r>
          </a:p>
          <a:p>
            <a:pPr marL="0" marR="0"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Sign-up Events – Canna, jewelry, &amp; apparel Conventions</a:t>
            </a:r>
          </a:p>
          <a:p>
            <a:pPr marL="0" marR="0"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	</a:t>
            </a:r>
            <a:endParaRPr lang="en-US" dirty="0"/>
          </a:p>
        </p:txBody>
      </p:sp>
      <p:pic>
        <p:nvPicPr>
          <p:cNvPr id="1026" name="Picture 2" descr="Regional Health Effects - Northeast | CDC">
            <a:extLst>
              <a:ext uri="{FF2B5EF4-FFF2-40B4-BE49-F238E27FC236}">
                <a16:creationId xmlns:a16="http://schemas.microsoft.com/office/drawing/2014/main" id="{EBE1372F-BFC8-85B7-A6DB-262FA1E5DE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60890">
            <a:off x="8769183" y="2383215"/>
            <a:ext cx="2387516" cy="2918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5669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6">
            <a:extLst>
              <a:ext uri="{FF2B5EF4-FFF2-40B4-BE49-F238E27FC236}">
                <a16:creationId xmlns:a16="http://schemas.microsoft.com/office/drawing/2014/main" id="{9F04AFAC-74A1-482A-94E2-12A20F718E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2928" y="358171"/>
            <a:ext cx="8602109" cy="907697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Competitors</a:t>
            </a:r>
            <a:r>
              <a:rPr lang="en-US" dirty="0"/>
              <a:t>	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5B2BFBF-AA43-91D8-0864-4A67499D3E59}"/>
              </a:ext>
            </a:extLst>
          </p:cNvPr>
          <p:cNvSpPr txBox="1"/>
          <p:nvPr/>
        </p:nvSpPr>
        <p:spPr>
          <a:xfrm>
            <a:off x="2227319" y="1760051"/>
            <a:ext cx="5752496" cy="33637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None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Apparel orders through MSO’s </a:t>
            </a:r>
          </a:p>
          <a:p>
            <a:pPr algn="l">
              <a:buNone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-- Terrascend/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Apothecarium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l">
              <a:buNone/>
            </a:pP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l">
              <a:buNone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Direct sales from manufacturers</a:t>
            </a:r>
          </a:p>
          <a:p>
            <a:pPr algn="l">
              <a:buNone/>
            </a:pP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l">
              <a:buNone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Alpine IQ (partial) – offers a custom app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None/>
            </a:pPr>
            <a:endParaRPr lang="en-US" sz="1100" dirty="0">
              <a:effectLst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None/>
            </a:pPr>
            <a:endParaRPr lang="en-US" sz="1100" dirty="0">
              <a:effectLst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9069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658"/>
          <p:cNvSpPr/>
          <p:nvPr/>
        </p:nvSpPr>
        <p:spPr>
          <a:xfrm>
            <a:off x="2924689" y="916774"/>
            <a:ext cx="6344211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>
            <a:lvl1pPr algn="ctr" defTabSz="825500">
              <a:lnSpc>
                <a:spcPct val="100000"/>
              </a:lnSpc>
              <a:defRPr sz="4800">
                <a:solidFill>
                  <a:srgbClr val="686B73"/>
                </a:solidFill>
                <a:latin typeface="+mn-lt"/>
                <a:ea typeface="+mn-ea"/>
                <a:cs typeface="+mn-cs"/>
                <a:sym typeface="Open Sans Light"/>
              </a:defRPr>
            </a:lvl1pPr>
          </a:lstStyle>
          <a:p>
            <a:endParaRPr sz="2400" dirty="0">
              <a:solidFill>
                <a:schemeClr val="bg1"/>
              </a:solidFill>
              <a:latin typeface="Merriweather" charset="0"/>
              <a:ea typeface="Merriweather" charset="0"/>
              <a:cs typeface="Merriweather" charset="0"/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93AE744-02CC-48EF-9483-BF53A171E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6996" y="378409"/>
            <a:ext cx="6506336" cy="907697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Traction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BF602EC-58E0-4ADA-AA9E-2403021162E5}"/>
              </a:ext>
            </a:extLst>
          </p:cNvPr>
          <p:cNvSpPr txBox="1"/>
          <p:nvPr/>
        </p:nvSpPr>
        <p:spPr>
          <a:xfrm>
            <a:off x="2212139" y="1909300"/>
            <a:ext cx="7436358" cy="47781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Pay420</a:t>
            </a:r>
            <a:r>
              <a:rPr lang="en-US" sz="2400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SM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trademark </a:t>
            </a:r>
          </a:p>
          <a:p>
            <a:pPr marL="0" marR="0"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– published 12/13/2022</a:t>
            </a:r>
          </a:p>
          <a:p>
            <a:pPr marL="0" marR="0"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CEO + connected sales-person engaged</a:t>
            </a:r>
          </a:p>
          <a:p>
            <a:pPr marL="0" marR="0"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Developing trial sales -- </a:t>
            </a:r>
            <a:r>
              <a:rPr lang="en-US" sz="2400" b="1" dirty="0">
                <a:solidFill>
                  <a:srgbClr val="FF3300"/>
                </a:solidFill>
                <a:latin typeface="Calibri" panose="020F0502020204030204" pitchFamily="34" charset="0"/>
                <a:ea typeface="HGMaruGothicMPRO" panose="020B0400000000000000" pitchFamily="34" charset="-128"/>
                <a:cs typeface="Calibri" panose="020F0502020204030204" pitchFamily="34" charset="0"/>
              </a:rPr>
              <a:t>Addonis</a:t>
            </a:r>
            <a:r>
              <a:rPr lang="en-US" sz="2400" b="1" baseline="56000" dirty="0">
                <a:solidFill>
                  <a:srgbClr val="FF3300"/>
                </a:solidFill>
                <a:latin typeface="Calibri" panose="020F0502020204030204" pitchFamily="34" charset="0"/>
                <a:ea typeface="HGMaruGothicMPRO" panose="020B0400000000000000" pitchFamily="34" charset="-128"/>
                <a:cs typeface="Calibri" panose="020F0502020204030204" pitchFamily="34" charset="0"/>
              </a:rPr>
              <a:t>sm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online store.</a:t>
            </a:r>
          </a:p>
          <a:p>
            <a:pPr marL="0" marR="0"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3362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658"/>
          <p:cNvSpPr/>
          <p:nvPr/>
        </p:nvSpPr>
        <p:spPr>
          <a:xfrm>
            <a:off x="2924689" y="916774"/>
            <a:ext cx="6344211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>
            <a:lvl1pPr algn="ctr" defTabSz="825500">
              <a:lnSpc>
                <a:spcPct val="100000"/>
              </a:lnSpc>
              <a:defRPr sz="4800">
                <a:solidFill>
                  <a:srgbClr val="686B73"/>
                </a:solidFill>
                <a:latin typeface="+mn-lt"/>
                <a:ea typeface="+mn-ea"/>
                <a:cs typeface="+mn-cs"/>
                <a:sym typeface="Open Sans Light"/>
              </a:defRPr>
            </a:lvl1pPr>
          </a:lstStyle>
          <a:p>
            <a:endParaRPr sz="2400" dirty="0">
              <a:solidFill>
                <a:schemeClr val="bg1"/>
              </a:solidFill>
              <a:latin typeface="Merriweather" charset="0"/>
              <a:ea typeface="Merriweather" charset="0"/>
              <a:cs typeface="Merriweather" charset="0"/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93AE744-02CC-48EF-9483-BF53A171E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6996" y="333830"/>
            <a:ext cx="6506336" cy="907697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Execution &amp; Repetition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6B205D-31FF-92D0-67C2-425E2DD9EBF5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1438286" y="1455769"/>
            <a:ext cx="7015250" cy="560739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1600" dirty="0"/>
              <a:t>Develop demo website		$10,000</a:t>
            </a:r>
          </a:p>
          <a:p>
            <a:pPr>
              <a:buNone/>
            </a:pPr>
            <a:r>
              <a:rPr lang="en-US" sz="1600" dirty="0"/>
              <a:t>Review products			          $0</a:t>
            </a:r>
          </a:p>
          <a:p>
            <a:pPr>
              <a:buNone/>
            </a:pPr>
            <a:r>
              <a:rPr lang="en-US" sz="1600" dirty="0"/>
              <a:t>Initial product inventory	                $150,000</a:t>
            </a:r>
          </a:p>
          <a:p>
            <a:pPr>
              <a:buNone/>
            </a:pPr>
            <a:r>
              <a:rPr lang="en-US" sz="1600" dirty="0"/>
              <a:t>Trial application with 3 dispensaries       	$15,000</a:t>
            </a:r>
          </a:p>
          <a:p>
            <a:pPr>
              <a:buNone/>
            </a:pPr>
            <a:r>
              <a:rPr lang="en-US" sz="1600" dirty="0"/>
              <a:t>Trial marketing budget 	                $508,000</a:t>
            </a:r>
          </a:p>
          <a:p>
            <a:pPr>
              <a:buNone/>
            </a:pPr>
            <a:r>
              <a:rPr lang="en-US" sz="1600" dirty="0"/>
              <a:t>Develop full application	                  $67,000</a:t>
            </a:r>
          </a:p>
          <a:p>
            <a:pPr>
              <a:buNone/>
            </a:pPr>
            <a:r>
              <a:rPr lang="en-US" sz="1600" dirty="0"/>
              <a:t>Marketing operational app	             $1,500,000</a:t>
            </a:r>
          </a:p>
          <a:p>
            <a:pPr>
              <a:buNone/>
            </a:pPr>
            <a:r>
              <a:rPr lang="en-US" sz="1600" dirty="0"/>
              <a:t>Expanded U.S. target region(s)	             $2,250,000</a:t>
            </a:r>
          </a:p>
          <a:p>
            <a:pPr>
              <a:buNone/>
            </a:pPr>
            <a:r>
              <a:rPr lang="en-US" sz="1600" dirty="0"/>
              <a:t>                                                                   </a:t>
            </a:r>
            <a:r>
              <a:rPr lang="en-US" sz="1600" b="1" dirty="0"/>
              <a:t>--------------</a:t>
            </a:r>
          </a:p>
          <a:p>
            <a:pPr>
              <a:buNone/>
            </a:pPr>
            <a:r>
              <a:rPr lang="en-US" sz="1600" b="1" dirty="0"/>
              <a:t>Total:                                                          $4,500,000</a:t>
            </a:r>
          </a:p>
          <a:p>
            <a:pPr>
              <a:buNone/>
            </a:pPr>
            <a:endParaRPr lang="en-US" sz="2000" dirty="0"/>
          </a:p>
        </p:txBody>
      </p:sp>
      <p:graphicFrame>
        <p:nvGraphicFramePr>
          <p:cNvPr id="2" name="Content Placeholder 6">
            <a:extLst>
              <a:ext uri="{FF2B5EF4-FFF2-40B4-BE49-F238E27FC236}">
                <a16:creationId xmlns:a16="http://schemas.microsoft.com/office/drawing/2014/main" id="{5E0509C0-4BC6-CB96-C8ED-6B4E3613E17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18737492"/>
              </p:ext>
            </p:extLst>
          </p:nvPr>
        </p:nvGraphicFramePr>
        <p:xfrm>
          <a:off x="6214681" y="1869050"/>
          <a:ext cx="5767114" cy="30686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Shape 692">
            <a:extLst>
              <a:ext uri="{FF2B5EF4-FFF2-40B4-BE49-F238E27FC236}">
                <a16:creationId xmlns:a16="http://schemas.microsoft.com/office/drawing/2014/main" id="{1E178F65-1E11-D18B-39C4-54D0CDBB492F}"/>
              </a:ext>
            </a:extLst>
          </p:cNvPr>
          <p:cNvSpPr/>
          <p:nvPr/>
        </p:nvSpPr>
        <p:spPr>
          <a:xfrm>
            <a:off x="6522433" y="4937685"/>
            <a:ext cx="1396347" cy="4821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5400" tIns="25400" rIns="25400" bIns="25400">
            <a:spAutoFit/>
          </a:bodyPr>
          <a:lstStyle>
            <a:lvl1pPr algn="ctr">
              <a:lnSpc>
                <a:spcPct val="100000"/>
              </a:lnSpc>
              <a:defRPr sz="3000"/>
            </a:lvl1pPr>
          </a:lstStyle>
          <a:p>
            <a:r>
              <a:rPr lang="en-US" sz="1400" dirty="0">
                <a:latin typeface="Source Sans Pro" charset="0"/>
                <a:ea typeface="Source Sans Pro" charset="0"/>
                <a:cs typeface="Source Sans Pro" charset="0"/>
              </a:rPr>
              <a:t>Website trial sales</a:t>
            </a:r>
          </a:p>
          <a:p>
            <a:r>
              <a:rPr lang="en-US" sz="1400" dirty="0">
                <a:latin typeface="Source Sans Pro" charset="0"/>
                <a:ea typeface="Source Sans Pro" charset="0"/>
                <a:cs typeface="Source Sans Pro" charset="0"/>
              </a:rPr>
              <a:t>Application Dev</a:t>
            </a:r>
          </a:p>
        </p:txBody>
      </p:sp>
      <p:sp>
        <p:nvSpPr>
          <p:cNvPr id="5" name="Shape 692">
            <a:extLst>
              <a:ext uri="{FF2B5EF4-FFF2-40B4-BE49-F238E27FC236}">
                <a16:creationId xmlns:a16="http://schemas.microsoft.com/office/drawing/2014/main" id="{E2034574-BD5B-9525-256B-A0B91B3821AE}"/>
              </a:ext>
            </a:extLst>
          </p:cNvPr>
          <p:cNvSpPr/>
          <p:nvPr/>
        </p:nvSpPr>
        <p:spPr>
          <a:xfrm>
            <a:off x="8453536" y="4960491"/>
            <a:ext cx="1396347" cy="6976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5400" tIns="25400" rIns="25400" bIns="25400">
            <a:spAutoFit/>
          </a:bodyPr>
          <a:lstStyle>
            <a:lvl1pPr algn="ctr">
              <a:lnSpc>
                <a:spcPct val="100000"/>
              </a:lnSpc>
              <a:defRPr sz="3000"/>
            </a:lvl1pPr>
          </a:lstStyle>
          <a:p>
            <a:r>
              <a:rPr lang="en-US" sz="1400" dirty="0">
                <a:latin typeface="Source Sans Pro" charset="0"/>
                <a:ea typeface="Source Sans Pro" charset="0"/>
                <a:cs typeface="Source Sans Pro" charset="0"/>
              </a:rPr>
              <a:t>Trial Marketing Tri-state</a:t>
            </a:r>
          </a:p>
          <a:p>
            <a:r>
              <a:rPr lang="en-US" sz="1400" dirty="0">
                <a:latin typeface="Source Sans Pro" charset="0"/>
                <a:ea typeface="Source Sans Pro" charset="0"/>
                <a:cs typeface="Source Sans Pro" charset="0"/>
              </a:rPr>
              <a:t>MD, NJ, PA</a:t>
            </a:r>
          </a:p>
        </p:txBody>
      </p:sp>
      <p:sp>
        <p:nvSpPr>
          <p:cNvPr id="6" name="Shape 692">
            <a:extLst>
              <a:ext uri="{FF2B5EF4-FFF2-40B4-BE49-F238E27FC236}">
                <a16:creationId xmlns:a16="http://schemas.microsoft.com/office/drawing/2014/main" id="{07746AEA-93A9-AA7F-2299-1EE9D414DAA2}"/>
              </a:ext>
            </a:extLst>
          </p:cNvPr>
          <p:cNvSpPr/>
          <p:nvPr/>
        </p:nvSpPr>
        <p:spPr>
          <a:xfrm>
            <a:off x="10165944" y="4937684"/>
            <a:ext cx="1396347" cy="6976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5400" tIns="25400" rIns="25400" bIns="25400">
            <a:spAutoFit/>
          </a:bodyPr>
          <a:lstStyle>
            <a:lvl1pPr algn="ctr">
              <a:lnSpc>
                <a:spcPct val="100000"/>
              </a:lnSpc>
              <a:defRPr sz="3000"/>
            </a:lvl1pPr>
          </a:lstStyle>
          <a:p>
            <a:r>
              <a:rPr lang="en-US" sz="1400" dirty="0">
                <a:latin typeface="Source Sans Pro" charset="0"/>
                <a:ea typeface="Source Sans Pro" charset="0"/>
                <a:cs typeface="Source Sans Pro" charset="0"/>
              </a:rPr>
              <a:t>Marketing Additional Region(s)</a:t>
            </a:r>
          </a:p>
        </p:txBody>
      </p:sp>
    </p:spTree>
    <p:extLst>
      <p:ext uri="{BB962C8B-B14F-4D97-AF65-F5344CB8AC3E}">
        <p14:creationId xmlns:p14="http://schemas.microsoft.com/office/powerpoint/2010/main" val="3018823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658"/>
          <p:cNvSpPr/>
          <p:nvPr/>
        </p:nvSpPr>
        <p:spPr>
          <a:xfrm>
            <a:off x="2924689" y="916774"/>
            <a:ext cx="6344211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>
            <a:lvl1pPr algn="ctr" defTabSz="825500">
              <a:lnSpc>
                <a:spcPct val="100000"/>
              </a:lnSpc>
              <a:defRPr sz="4800">
                <a:solidFill>
                  <a:srgbClr val="686B73"/>
                </a:solidFill>
                <a:latin typeface="+mn-lt"/>
                <a:ea typeface="+mn-ea"/>
                <a:cs typeface="+mn-cs"/>
                <a:sym typeface="Open Sans Light"/>
              </a:defRPr>
            </a:lvl1pPr>
          </a:lstStyle>
          <a:p>
            <a:endParaRPr sz="2400" dirty="0">
              <a:solidFill>
                <a:schemeClr val="bg1"/>
              </a:solidFill>
              <a:latin typeface="Merriweather" charset="0"/>
              <a:ea typeface="Merriweather" charset="0"/>
              <a:cs typeface="Merriweather" charset="0"/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93AE744-02CC-48EF-9483-BF53A171E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6996" y="333830"/>
            <a:ext cx="6506336" cy="907697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Profit &amp; Loss Projection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6B205D-31FF-92D0-67C2-425E2DD9EBF5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1481665" y="2127084"/>
            <a:ext cx="6191667" cy="3443179"/>
          </a:xfrm>
        </p:spPr>
        <p:txBody>
          <a:bodyPr>
            <a:noAutofit/>
          </a:bodyPr>
          <a:lstStyle/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US" sz="18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st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Partial Year Expense: $584,000</a:t>
            </a:r>
          </a:p>
          <a:p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Income First Full Year:     $0.679</a:t>
            </a:r>
          </a:p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Costs FFY:  	         $1.4M</a:t>
            </a:r>
          </a:p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Profit: FFY:  	        -$0.72M</a:t>
            </a:r>
          </a:p>
          <a:p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Income Second Full Year: $16.5M</a:t>
            </a:r>
          </a:p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Costs SFY: 	            $9.6M</a:t>
            </a:r>
          </a:p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Profit:  		            $6.8M</a:t>
            </a:r>
          </a:p>
          <a:p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*Included -- 3-year ramp-up to full dispensary income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BC0A0B80-7350-5E3F-33CE-3268A52C679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27957752"/>
              </p:ext>
            </p:extLst>
          </p:nvPr>
        </p:nvGraphicFramePr>
        <p:xfrm>
          <a:off x="6096794" y="1827467"/>
          <a:ext cx="5588815" cy="37427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049462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658"/>
          <p:cNvSpPr/>
          <p:nvPr/>
        </p:nvSpPr>
        <p:spPr>
          <a:xfrm>
            <a:off x="2924689" y="916774"/>
            <a:ext cx="6344211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>
            <a:lvl1pPr algn="ctr" defTabSz="825500">
              <a:lnSpc>
                <a:spcPct val="100000"/>
              </a:lnSpc>
              <a:defRPr sz="4800">
                <a:solidFill>
                  <a:srgbClr val="686B73"/>
                </a:solidFill>
                <a:latin typeface="+mn-lt"/>
                <a:ea typeface="+mn-ea"/>
                <a:cs typeface="+mn-cs"/>
                <a:sym typeface="Open Sans Light"/>
              </a:defRPr>
            </a:lvl1pPr>
          </a:lstStyle>
          <a:p>
            <a:endParaRPr sz="2400" dirty="0">
              <a:solidFill>
                <a:schemeClr val="bg1"/>
              </a:solidFill>
              <a:latin typeface="Merriweather" charset="0"/>
              <a:ea typeface="Merriweather" charset="0"/>
              <a:cs typeface="Merriweather" charset="0"/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93AE744-02CC-48EF-9483-BF53A171E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6996" y="333830"/>
            <a:ext cx="6506336" cy="907697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Comparison Product Income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F7F7D3E8-C61F-9CB3-B071-136189431D15}"/>
              </a:ext>
            </a:extLst>
          </p:cNvPr>
          <p:cNvSpPr/>
          <p:nvPr/>
        </p:nvSpPr>
        <p:spPr>
          <a:xfrm>
            <a:off x="7409793" y="5200306"/>
            <a:ext cx="819807" cy="369332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7D7B265-69DE-8B78-CCCB-B77073E168DE}"/>
              </a:ext>
            </a:extLst>
          </p:cNvPr>
          <p:cNvCxnSpPr>
            <a:cxnSpLocks/>
          </p:cNvCxnSpPr>
          <p:nvPr/>
        </p:nvCxnSpPr>
        <p:spPr>
          <a:xfrm>
            <a:off x="4420164" y="3957145"/>
            <a:ext cx="4384712" cy="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DAA1CD8B-1705-2405-7877-368055304C60}"/>
              </a:ext>
            </a:extLst>
          </p:cNvPr>
          <p:cNvCxnSpPr>
            <a:cxnSpLocks/>
          </p:cNvCxnSpPr>
          <p:nvPr/>
        </p:nvCxnSpPr>
        <p:spPr>
          <a:xfrm flipH="1">
            <a:off x="8804876" y="5350631"/>
            <a:ext cx="92804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AEB2B7A1-3F26-5E91-C063-61F3DC68D3BF}"/>
              </a:ext>
            </a:extLst>
          </p:cNvPr>
          <p:cNvSpPr txBox="1"/>
          <p:nvPr/>
        </p:nvSpPr>
        <p:spPr>
          <a:xfrm>
            <a:off x="9800198" y="4786066"/>
            <a:ext cx="2019868" cy="958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Pay to Dispensary for Unaffiliated Buyer</a:t>
            </a:r>
          </a:p>
          <a:p>
            <a:r>
              <a:rPr lang="en-US" sz="1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(comm connected)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7D0B6115-B0B2-BF68-643B-BB6654548A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9881889"/>
              </p:ext>
            </p:extLst>
          </p:nvPr>
        </p:nvGraphicFramePr>
        <p:xfrm>
          <a:off x="2924689" y="1614488"/>
          <a:ext cx="5812913" cy="4562071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670721">
                  <a:extLst>
                    <a:ext uri="{9D8B030D-6E8A-4147-A177-3AD203B41FA5}">
                      <a16:colId xmlns:a16="http://schemas.microsoft.com/office/drawing/2014/main" val="3045364584"/>
                    </a:ext>
                  </a:extLst>
                </a:gridCol>
                <a:gridCol w="838401">
                  <a:extLst>
                    <a:ext uri="{9D8B030D-6E8A-4147-A177-3AD203B41FA5}">
                      <a16:colId xmlns:a16="http://schemas.microsoft.com/office/drawing/2014/main" val="161506962"/>
                    </a:ext>
                  </a:extLst>
                </a:gridCol>
                <a:gridCol w="1187734">
                  <a:extLst>
                    <a:ext uri="{9D8B030D-6E8A-4147-A177-3AD203B41FA5}">
                      <a16:colId xmlns:a16="http://schemas.microsoft.com/office/drawing/2014/main" val="3206900220"/>
                    </a:ext>
                  </a:extLst>
                </a:gridCol>
                <a:gridCol w="670721">
                  <a:extLst>
                    <a:ext uri="{9D8B030D-6E8A-4147-A177-3AD203B41FA5}">
                      <a16:colId xmlns:a16="http://schemas.microsoft.com/office/drawing/2014/main" val="3439155806"/>
                    </a:ext>
                  </a:extLst>
                </a:gridCol>
                <a:gridCol w="670721">
                  <a:extLst>
                    <a:ext uri="{9D8B030D-6E8A-4147-A177-3AD203B41FA5}">
                      <a16:colId xmlns:a16="http://schemas.microsoft.com/office/drawing/2014/main" val="273084012"/>
                    </a:ext>
                  </a:extLst>
                </a:gridCol>
                <a:gridCol w="1103894">
                  <a:extLst>
                    <a:ext uri="{9D8B030D-6E8A-4147-A177-3AD203B41FA5}">
                      <a16:colId xmlns:a16="http://schemas.microsoft.com/office/drawing/2014/main" val="3873051125"/>
                    </a:ext>
                  </a:extLst>
                </a:gridCol>
                <a:gridCol w="670721">
                  <a:extLst>
                    <a:ext uri="{9D8B030D-6E8A-4147-A177-3AD203B41FA5}">
                      <a16:colId xmlns:a16="http://schemas.microsoft.com/office/drawing/2014/main" val="2346172874"/>
                    </a:ext>
                  </a:extLst>
                </a:gridCol>
              </a:tblGrid>
              <a:tr h="23118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Hoodie 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193019955"/>
                  </a:ext>
                </a:extLst>
              </a:tr>
              <a:tr h="231186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Dispensary Member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Unaffiliated Buyer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55268358"/>
                  </a:ext>
                </a:extLst>
              </a:tr>
              <a:tr h="231186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16963808"/>
                  </a:ext>
                </a:extLst>
              </a:tr>
              <a:tr h="231186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$108.00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10% Disc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$120.00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No Disc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95815357"/>
                  </a:ext>
                </a:extLst>
              </a:tr>
              <a:tr h="231186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733952786"/>
                  </a:ext>
                </a:extLst>
              </a:tr>
              <a:tr h="231186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Cost Each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($60.00)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($60.00)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330834469"/>
                  </a:ext>
                </a:extLst>
              </a:tr>
              <a:tr h="231186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Fulfill 5%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($5.40)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($6.00)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302376263"/>
                  </a:ext>
                </a:extLst>
              </a:tr>
              <a:tr h="231186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CC 3%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($3.24)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($3.60)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21839316"/>
                  </a:ext>
                </a:extLst>
              </a:tr>
              <a:tr h="231186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Site Fee 1%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($1.08)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$0.00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79324389"/>
                  </a:ext>
                </a:extLst>
              </a:tr>
              <a:tr h="242746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14475819"/>
                  </a:ext>
                </a:extLst>
              </a:tr>
              <a:tr h="231186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140302654"/>
                  </a:ext>
                </a:extLst>
              </a:tr>
              <a:tr h="231186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Gross Profit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$38.28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$50.40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52225610"/>
                  </a:ext>
                </a:extLst>
              </a:tr>
              <a:tr h="231186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341697627"/>
                  </a:ext>
                </a:extLst>
              </a:tr>
              <a:tr h="231186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Cut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90/10 %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10/90 %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791855889"/>
                  </a:ext>
                </a:extLst>
              </a:tr>
              <a:tr h="231186"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Disp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CGI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Disp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CGI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203892022"/>
                  </a:ext>
                </a:extLst>
              </a:tr>
              <a:tr h="231186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Share Profit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$34.45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$3.83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$5.04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$45.36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18816116"/>
                  </a:ext>
                </a:extLst>
              </a:tr>
              <a:tr h="231186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57192235"/>
                  </a:ext>
                </a:extLst>
              </a:tr>
              <a:tr h="231186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2 Shirts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 dirty="0">
                          <a:effectLst/>
                        </a:rPr>
                        <a:t>$39.49 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 dirty="0">
                          <a:effectLst/>
                        </a:rPr>
                        <a:t>$49.19 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627529579"/>
                  </a:ext>
                </a:extLst>
              </a:tr>
              <a:tr h="231186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37%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13%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18%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41%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801617248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4703DD04-CC8C-F4A4-334F-31D124C6D4B2}"/>
              </a:ext>
            </a:extLst>
          </p:cNvPr>
          <p:cNvSpPr txBox="1"/>
          <p:nvPr/>
        </p:nvSpPr>
        <p:spPr>
          <a:xfrm>
            <a:off x="3484179" y="1286106"/>
            <a:ext cx="5253423" cy="4025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Not included: Sales tax &amp; Shipping</a:t>
            </a:r>
            <a:r>
              <a:rPr lang="en-US" dirty="0"/>
              <a:t> 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60DA2EFA-5480-7113-820B-5E6643D89B3B}"/>
              </a:ext>
            </a:extLst>
          </p:cNvPr>
          <p:cNvCxnSpPr>
            <a:cxnSpLocks/>
          </p:cNvCxnSpPr>
          <p:nvPr/>
        </p:nvCxnSpPr>
        <p:spPr>
          <a:xfrm flipH="1">
            <a:off x="8872150" y="6048463"/>
            <a:ext cx="92804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1DA628E9-0399-F93A-65A0-D41F72168B1B}"/>
              </a:ext>
            </a:extLst>
          </p:cNvPr>
          <p:cNvSpPr txBox="1"/>
          <p:nvPr/>
        </p:nvSpPr>
        <p:spPr>
          <a:xfrm>
            <a:off x="9934746" y="5682388"/>
            <a:ext cx="2019868" cy="6635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“Good </a:t>
            </a:r>
            <a:r>
              <a:rPr lang="en-US" sz="1600" b="1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online margins” 35-45%</a:t>
            </a:r>
            <a:endParaRPr lang="en-US" sz="1600" b="1" dirty="0">
              <a:solidFill>
                <a:schemeClr val="tx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9148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658"/>
          <p:cNvSpPr/>
          <p:nvPr/>
        </p:nvSpPr>
        <p:spPr>
          <a:xfrm>
            <a:off x="2924689" y="916774"/>
            <a:ext cx="6344211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>
            <a:lvl1pPr algn="ctr" defTabSz="825500">
              <a:lnSpc>
                <a:spcPct val="100000"/>
              </a:lnSpc>
              <a:defRPr sz="4800">
                <a:solidFill>
                  <a:srgbClr val="686B73"/>
                </a:solidFill>
                <a:latin typeface="+mn-lt"/>
                <a:ea typeface="+mn-ea"/>
                <a:cs typeface="+mn-cs"/>
                <a:sym typeface="Open Sans Light"/>
              </a:defRPr>
            </a:lvl1pPr>
          </a:lstStyle>
          <a:p>
            <a:endParaRPr sz="2400" dirty="0">
              <a:solidFill>
                <a:schemeClr val="bg1"/>
              </a:solidFill>
              <a:latin typeface="Merriweather" charset="0"/>
              <a:ea typeface="Merriweather" charset="0"/>
              <a:cs typeface="Merriweather" charset="0"/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93AE744-02CC-48EF-9483-BF53A171E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6996" y="333830"/>
            <a:ext cx="6506336" cy="907697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Challenges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6B205D-31FF-92D0-67C2-425E2DD9EBF5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1813440" y="1756097"/>
            <a:ext cx="6506336" cy="257152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Reaching dispensary owners/operators</a:t>
            </a:r>
          </a:p>
          <a:p>
            <a:pPr>
              <a:buNone/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None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Conveying that the digital world is changing </a:t>
            </a:r>
          </a:p>
          <a:p>
            <a:pPr>
              <a:buNone/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None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Planning efficient pathways to development</a:t>
            </a:r>
          </a:p>
        </p:txBody>
      </p:sp>
    </p:spTree>
    <p:extLst>
      <p:ext uri="{BB962C8B-B14F-4D97-AF65-F5344CB8AC3E}">
        <p14:creationId xmlns:p14="http://schemas.microsoft.com/office/powerpoint/2010/main" val="2535426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658"/>
          <p:cNvSpPr/>
          <p:nvPr/>
        </p:nvSpPr>
        <p:spPr>
          <a:xfrm>
            <a:off x="2924689" y="916774"/>
            <a:ext cx="6344211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>
            <a:lvl1pPr algn="ctr" defTabSz="825500">
              <a:lnSpc>
                <a:spcPct val="100000"/>
              </a:lnSpc>
              <a:defRPr sz="4800">
                <a:solidFill>
                  <a:srgbClr val="686B73"/>
                </a:solidFill>
                <a:latin typeface="+mn-lt"/>
                <a:ea typeface="+mn-ea"/>
                <a:cs typeface="+mn-cs"/>
                <a:sym typeface="Open Sans Light"/>
              </a:defRPr>
            </a:lvl1pPr>
          </a:lstStyle>
          <a:p>
            <a:endParaRPr sz="2400" dirty="0">
              <a:solidFill>
                <a:schemeClr val="bg1"/>
              </a:solidFill>
              <a:latin typeface="Merriweather" charset="0"/>
              <a:ea typeface="Merriweather" charset="0"/>
              <a:cs typeface="Merriweather" charset="0"/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93AE744-02CC-48EF-9483-BF53A171E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6996" y="333830"/>
            <a:ext cx="6506336" cy="907697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Exit Strategy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6B205D-31FF-92D0-67C2-425E2DD9EBF5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1813439" y="1574331"/>
            <a:ext cx="7220201" cy="3935255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Canna culture market is changing so quickly, it is our estimate that any future buyer may not exist yet.</a:t>
            </a:r>
          </a:p>
          <a:p>
            <a:pPr>
              <a:buNone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Options:</a:t>
            </a:r>
          </a:p>
          <a:p>
            <a:pPr>
              <a:buNone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	Acquisition by a jewelry company </a:t>
            </a:r>
          </a:p>
          <a:p>
            <a:pPr>
              <a:buNone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	Acquisition by an MSO </a:t>
            </a:r>
          </a:p>
          <a:p>
            <a:pPr>
              <a:buNone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	Pay-off the investment</a:t>
            </a:r>
          </a:p>
          <a:p>
            <a:pPr>
              <a:buNone/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8" descr="Info Marijuana Leaf Silhouette Clipart Free Downloads - Weed Leaf Silhouette  - Free Transparent PNG Clipart Images Download">
            <a:extLst>
              <a:ext uri="{FF2B5EF4-FFF2-40B4-BE49-F238E27FC236}">
                <a16:creationId xmlns:a16="http://schemas.microsoft.com/office/drawing/2014/main" id="{EF22B957-BD77-5FF0-D07D-75BF0EB05D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167" y="1806025"/>
            <a:ext cx="337553" cy="352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8" descr="Info Marijuana Leaf Silhouette Clipart Free Downloads - Weed Leaf Silhouette  - Free Transparent PNG Clipart Images Download">
            <a:extLst>
              <a:ext uri="{FF2B5EF4-FFF2-40B4-BE49-F238E27FC236}">
                <a16:creationId xmlns:a16="http://schemas.microsoft.com/office/drawing/2014/main" id="{C6C0121C-52CF-92FA-3310-0C759B8C09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167" y="2723350"/>
            <a:ext cx="337553" cy="352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3741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A8841596-17D8-4766-923A-585D58242F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Team</a:t>
            </a:r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7F5F82F2-EF62-485A-B73A-E72A11F590BA}"/>
              </a:ext>
            </a:extLst>
          </p:cNvPr>
          <p:cNvSpPr/>
          <p:nvPr/>
        </p:nvSpPr>
        <p:spPr>
          <a:xfrm>
            <a:off x="1124031" y="2184519"/>
            <a:ext cx="5247272" cy="1856539"/>
          </a:xfrm>
          <a:custGeom>
            <a:avLst/>
            <a:gdLst>
              <a:gd name="connsiteX0" fmla="*/ 0 w 4996221"/>
              <a:gd name="connsiteY0" fmla="*/ 0 h 1561319"/>
              <a:gd name="connsiteX1" fmla="*/ 4996221 w 4996221"/>
              <a:gd name="connsiteY1" fmla="*/ 0 h 1561319"/>
              <a:gd name="connsiteX2" fmla="*/ 4996221 w 4996221"/>
              <a:gd name="connsiteY2" fmla="*/ 1561319 h 1561319"/>
              <a:gd name="connsiteX3" fmla="*/ 0 w 4996221"/>
              <a:gd name="connsiteY3" fmla="*/ 1561319 h 1561319"/>
              <a:gd name="connsiteX4" fmla="*/ 0 w 4996221"/>
              <a:gd name="connsiteY4" fmla="*/ 0 h 1561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96221" h="1561319">
                <a:moveTo>
                  <a:pt x="0" y="0"/>
                </a:moveTo>
                <a:lnTo>
                  <a:pt x="4996221" y="0"/>
                </a:lnTo>
                <a:lnTo>
                  <a:pt x="4996221" y="1561319"/>
                </a:lnTo>
                <a:lnTo>
                  <a:pt x="0" y="156131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4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57533" tIns="49530" rIns="49530" bIns="49530" numCol="1" spcCol="1270" anchor="t" anchorCtr="0">
            <a:noAutofit/>
          </a:bodyPr>
          <a:lstStyle/>
          <a:p>
            <a:pPr marL="0" lvl="0" indent="0" algn="l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300" b="1" kern="1200" dirty="0"/>
              <a:t>Steve Genung</a:t>
            </a:r>
          </a:p>
          <a:p>
            <a:pPr marL="0" lvl="0" indent="0" algn="l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300" kern="1200" dirty="0"/>
              <a:t>CEO and Founder</a:t>
            </a:r>
          </a:p>
          <a:p>
            <a:pPr marL="57150" lvl="1" indent="-57150" algn="l" defTabSz="4445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kern="1200" dirty="0"/>
              <a:t>Former Investment Advisor at Money Concepts International</a:t>
            </a:r>
          </a:p>
          <a:p>
            <a:pPr marL="57150" lvl="1" indent="-57150" algn="l" defTabSz="4445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Char char="•"/>
            </a:pPr>
            <a:r>
              <a:rPr lang="en-US" sz="1000" kern="1200" dirty="0"/>
              <a:t> </a:t>
            </a:r>
            <a:r>
              <a:rPr lang="en-US" kern="1200" dirty="0"/>
              <a:t>Former healthcare company President</a:t>
            </a:r>
          </a:p>
          <a:p>
            <a:pPr marL="57150" lvl="1" indent="-57150" algn="l" defTabSz="4445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kern="1200" dirty="0"/>
              <a:t> Food and Drug Administration (FDA) Office of International Relations, Director of Capacity Building</a:t>
            </a:r>
          </a:p>
          <a:p>
            <a:pPr marL="57150" lvl="1" indent="-57150" algn="l" defTabSz="4445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dirty="0">
                <a:effectLst/>
                <a:ea typeface="Times New Roman" panose="02020603050405020304" pitchFamily="18" charset="0"/>
              </a:rPr>
              <a:t> Former Instructor at The George Washington &amp; Georgetown Universities, Washington, D.C., </a:t>
            </a:r>
            <a:endParaRPr lang="en-US" kern="1200" dirty="0"/>
          </a:p>
          <a:p>
            <a:pPr marL="57150" lvl="1" indent="-57150" algn="l" defTabSz="4445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endParaRPr lang="en-US" kern="1200" dirty="0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DF4E68A8-F01F-F461-118A-2926E5544C44}"/>
              </a:ext>
            </a:extLst>
          </p:cNvPr>
          <p:cNvGrpSpPr/>
          <p:nvPr/>
        </p:nvGrpSpPr>
        <p:grpSpPr>
          <a:xfrm>
            <a:off x="6565900" y="1916352"/>
            <a:ext cx="4931044" cy="2124706"/>
            <a:chOff x="6565900" y="1916352"/>
            <a:chExt cx="4931044" cy="2124706"/>
          </a:xfrm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4AA55551-1741-4BD5-A366-8B6E0D548E40}"/>
                </a:ext>
              </a:extLst>
            </p:cNvPr>
            <p:cNvSpPr/>
            <p:nvPr/>
          </p:nvSpPr>
          <p:spPr>
            <a:xfrm>
              <a:off x="6988791" y="2184519"/>
              <a:ext cx="4508153" cy="1856539"/>
            </a:xfrm>
            <a:custGeom>
              <a:avLst/>
              <a:gdLst>
                <a:gd name="connsiteX0" fmla="*/ 0 w 4996221"/>
                <a:gd name="connsiteY0" fmla="*/ 0 h 1561319"/>
                <a:gd name="connsiteX1" fmla="*/ 4996221 w 4996221"/>
                <a:gd name="connsiteY1" fmla="*/ 0 h 1561319"/>
                <a:gd name="connsiteX2" fmla="*/ 4996221 w 4996221"/>
                <a:gd name="connsiteY2" fmla="*/ 1561319 h 1561319"/>
                <a:gd name="connsiteX3" fmla="*/ 0 w 4996221"/>
                <a:gd name="connsiteY3" fmla="*/ 1561319 h 1561319"/>
                <a:gd name="connsiteX4" fmla="*/ 0 w 4996221"/>
                <a:gd name="connsiteY4" fmla="*/ 0 h 1561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96221" h="1561319">
                  <a:moveTo>
                    <a:pt x="0" y="0"/>
                  </a:moveTo>
                  <a:lnTo>
                    <a:pt x="4996221" y="0"/>
                  </a:lnTo>
                  <a:lnTo>
                    <a:pt x="4996221" y="1561319"/>
                  </a:lnTo>
                  <a:lnTo>
                    <a:pt x="0" y="1561319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57533" tIns="49530" rIns="49530" bIns="49530" numCol="1" spcCol="1270" anchor="t" anchorCtr="0">
              <a:noAutofit/>
            </a:bodyPr>
            <a:lstStyle/>
            <a:p>
              <a:pPr marL="0" lvl="0" indent="0" algn="l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300" b="1" kern="1200" dirty="0"/>
                <a:t>Matt Hersh</a:t>
              </a:r>
            </a:p>
            <a:p>
              <a:pPr marL="0" lvl="0" indent="0" algn="l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300" kern="1200" dirty="0"/>
                <a:t>Cannabis Industry Advisor, Shareholder</a:t>
              </a:r>
            </a:p>
            <a:p>
              <a:pPr marL="57150" lvl="1" indent="-57150" algn="l" defTabSz="4445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000" kern="1200" dirty="0"/>
                <a:t> </a:t>
              </a:r>
              <a:r>
                <a:rPr lang="en-US" kern="1200" dirty="0"/>
                <a:t>Authored The Bud Tender’s Little Black Book</a:t>
              </a:r>
            </a:p>
            <a:p>
              <a:pPr marL="57150" lvl="1" indent="-57150" algn="l" defTabSz="4445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kern="1200" dirty="0"/>
                <a:t> Former Vertical Manager, Ganja Goddess</a:t>
              </a:r>
            </a:p>
            <a:p>
              <a:pPr marL="57150" lvl="1" indent="-57150" algn="l" defTabSz="4445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kern="1200" dirty="0"/>
                <a:t> Manager, Kip Dispensary, Maryland</a:t>
              </a:r>
            </a:p>
            <a:p>
              <a:pPr marL="57150" lvl="1" indent="-57150" algn="l" defTabSz="4445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kern="1200" dirty="0"/>
                <a:t> Former General Manager, </a:t>
              </a:r>
              <a:r>
                <a:rPr lang="en-US" kern="1200" dirty="0" err="1"/>
                <a:t>Ganjapreneur</a:t>
              </a:r>
              <a:endParaRPr lang="en-US" kern="1200" dirty="0"/>
            </a:p>
            <a:p>
              <a:pPr marL="57150" lvl="1" indent="-57150" algn="l" defTabSz="4445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kern="1200" dirty="0"/>
                <a:t> Member Maryland Dispensary Association</a:t>
              </a:r>
            </a:p>
            <a:p>
              <a:pPr marL="57150" lvl="1" indent="-57150" algn="l" defTabSz="4445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kern="1200" dirty="0"/>
                <a:t> Degree in International Business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CD5720F-33D4-4F35-9E06-16BEF6AAD6ED}"/>
                </a:ext>
              </a:extLst>
            </p:cNvPr>
            <p:cNvSpPr/>
            <p:nvPr/>
          </p:nvSpPr>
          <p:spPr>
            <a:xfrm>
              <a:off x="6589939" y="1916352"/>
              <a:ext cx="1400359" cy="1949366"/>
            </a:xfrm>
            <a:prstGeom prst="rect">
              <a:avLst/>
            </a:prstGeom>
            <a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16000" r="-16000"/>
              </a:stretch>
            </a:blip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3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DF13DD94-1E57-A7F1-D1F4-623F2C27E74E}"/>
                </a:ext>
              </a:extLst>
            </p:cNvPr>
            <p:cNvCxnSpPr>
              <a:cxnSpLocks/>
            </p:cNvCxnSpPr>
            <p:nvPr/>
          </p:nvCxnSpPr>
          <p:spPr>
            <a:xfrm>
              <a:off x="6565900" y="1916352"/>
              <a:ext cx="1424398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7D9CB687-974A-6B52-83AC-9F8D036791CA}"/>
              </a:ext>
            </a:extLst>
          </p:cNvPr>
          <p:cNvSpPr txBox="1"/>
          <p:nvPr/>
        </p:nvSpPr>
        <p:spPr>
          <a:xfrm>
            <a:off x="0" y="4335440"/>
            <a:ext cx="4923247" cy="963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“Exceptionally well organized” “…takes the initiative and delivers.” 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– Performance Report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10" name="Picture 9" descr="A person wearing glasses&#10;&#10;Description automatically generated with low confidence">
            <a:extLst>
              <a:ext uri="{FF2B5EF4-FFF2-40B4-BE49-F238E27FC236}">
                <a16:creationId xmlns:a16="http://schemas.microsoft.com/office/drawing/2014/main" id="{773F30A3-6248-43CA-91BC-5E3F1D71642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935" y="1899377"/>
            <a:ext cx="1726191" cy="194936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C471B9D-5B8B-BAEA-E323-EDAC55FDE1D0}"/>
              </a:ext>
            </a:extLst>
          </p:cNvPr>
          <p:cNvSpPr txBox="1"/>
          <p:nvPr/>
        </p:nvSpPr>
        <p:spPr>
          <a:xfrm>
            <a:off x="5505674" y="4296836"/>
            <a:ext cx="4638627" cy="11078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0" dirty="0">
                <a:solidFill>
                  <a:srgbClr val="057121"/>
                </a:solidFill>
                <a:effectLst/>
                <a:latin typeface="Roboto" panose="02000000000000000000" pitchFamily="2" charset="0"/>
              </a:rPr>
              <a:t>Great understanding of strategic issues from a macro and micro perspective. Specifically, how industry changes impact incentives on an individual basis. </a:t>
            </a:r>
            <a:endParaRPr lang="en-US" sz="1400" b="1" dirty="0">
              <a:solidFill>
                <a:srgbClr val="057121"/>
              </a:solidFill>
              <a:latin typeface="Roboto" panose="02000000000000000000" pitchFamily="2" charset="0"/>
            </a:endParaRPr>
          </a:p>
          <a:p>
            <a:r>
              <a:rPr lang="en-US" sz="1400" dirty="0">
                <a:solidFill>
                  <a:srgbClr val="057121"/>
                </a:solidFill>
                <a:latin typeface="Roboto" panose="02000000000000000000" pitchFamily="2" charset="0"/>
              </a:rPr>
              <a:t>-- Garrett King, Housatonic Partners</a:t>
            </a:r>
            <a:endParaRPr lang="en-US" sz="1400" dirty="0">
              <a:solidFill>
                <a:srgbClr val="057121"/>
              </a:solidFill>
            </a:endParaRPr>
          </a:p>
        </p:txBody>
      </p:sp>
      <p:sp>
        <p:nvSpPr>
          <p:cNvPr id="19" name="Rectangle 5">
            <a:extLst>
              <a:ext uri="{FF2B5EF4-FFF2-40B4-BE49-F238E27FC236}">
                <a16:creationId xmlns:a16="http://schemas.microsoft.com/office/drawing/2014/main" id="{8EAD3CCC-438C-D68B-4D7B-1F97316687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96135" y="5422524"/>
            <a:ext cx="5928852" cy="95410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He is one of the most brilliant, hardworking and innovative managers that I have worked with…. When challenges present themselves, Steve is creative with solutions backed up by evidence.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-- Dr. Sarah Bhatt</a:t>
            </a:r>
          </a:p>
        </p:txBody>
      </p:sp>
    </p:spTree>
    <p:extLst>
      <p:ext uri="{BB962C8B-B14F-4D97-AF65-F5344CB8AC3E}">
        <p14:creationId xmlns:p14="http://schemas.microsoft.com/office/powerpoint/2010/main" val="1352372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658"/>
          <p:cNvSpPr/>
          <p:nvPr/>
        </p:nvSpPr>
        <p:spPr>
          <a:xfrm>
            <a:off x="2924689" y="916774"/>
            <a:ext cx="6344211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>
            <a:lvl1pPr algn="ctr" defTabSz="825500">
              <a:lnSpc>
                <a:spcPct val="100000"/>
              </a:lnSpc>
              <a:defRPr sz="4800">
                <a:solidFill>
                  <a:srgbClr val="686B73"/>
                </a:solidFill>
                <a:latin typeface="+mn-lt"/>
                <a:ea typeface="+mn-ea"/>
                <a:cs typeface="+mn-cs"/>
                <a:sym typeface="Open Sans Light"/>
              </a:defRPr>
            </a:lvl1pPr>
          </a:lstStyle>
          <a:p>
            <a:endParaRPr sz="2400" dirty="0">
              <a:solidFill>
                <a:schemeClr val="bg1"/>
              </a:solidFill>
              <a:latin typeface="Merriweather" charset="0"/>
              <a:ea typeface="Merriweather" charset="0"/>
              <a:cs typeface="Merriweather" charset="0"/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93AE744-02CC-48EF-9483-BF53A171E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6996" y="333830"/>
            <a:ext cx="6506336" cy="907697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3300"/>
                </a:solidFill>
              </a:rPr>
              <a:t>Why Invest?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6B205D-31FF-92D0-67C2-425E2DD9EBF5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1687315" y="1113257"/>
            <a:ext cx="7220201" cy="3935255"/>
          </a:xfrm>
        </p:spPr>
        <p:txBody>
          <a:bodyPr>
            <a:noAutofit/>
          </a:bodyPr>
          <a:lstStyle/>
          <a:p>
            <a:pPr marL="457200" indent="-457200">
              <a:buAutoNum type="arabicParenR"/>
            </a:pP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Emerging growth market</a:t>
            </a:r>
          </a:p>
          <a:p>
            <a:pPr marL="457200" indent="-457200">
              <a:buAutoNum type="arabicParenR"/>
            </a:pP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Highly profitable business model</a:t>
            </a:r>
          </a:p>
          <a:p>
            <a:pPr marL="457200" indent="-457200">
              <a:buAutoNum type="arabicParenR"/>
            </a:pP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Clear point of entry for near term revenue growth</a:t>
            </a:r>
          </a:p>
          <a:p>
            <a:pPr marL="457200" indent="-457200">
              <a:buAutoNum type="arabicParenR"/>
            </a:pP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Long-term revenue growth</a:t>
            </a:r>
          </a:p>
          <a:p>
            <a:pPr marL="457200" indent="-457200">
              <a:buAutoNum type="arabicParenR"/>
            </a:pP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Experienced core team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2266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658"/>
          <p:cNvSpPr/>
          <p:nvPr/>
        </p:nvSpPr>
        <p:spPr>
          <a:xfrm>
            <a:off x="2924689" y="916774"/>
            <a:ext cx="6344211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>
            <a:lvl1pPr algn="ctr" defTabSz="825500">
              <a:lnSpc>
                <a:spcPct val="100000"/>
              </a:lnSpc>
              <a:defRPr sz="4800">
                <a:solidFill>
                  <a:srgbClr val="686B73"/>
                </a:solidFill>
                <a:latin typeface="+mn-lt"/>
                <a:ea typeface="+mn-ea"/>
                <a:cs typeface="+mn-cs"/>
                <a:sym typeface="Open Sans Light"/>
              </a:defRPr>
            </a:lvl1pPr>
          </a:lstStyle>
          <a:p>
            <a:endParaRPr sz="2400" dirty="0">
              <a:solidFill>
                <a:schemeClr val="bg1"/>
              </a:solidFill>
              <a:latin typeface="Merriweather" charset="0"/>
              <a:ea typeface="Merriweather" charset="0"/>
              <a:cs typeface="Merriweather" charset="0"/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93AE744-02CC-48EF-9483-BF53A171E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6996" y="333830"/>
            <a:ext cx="6506336" cy="907697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Problems we solve for Dispensaries: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BF602EC-58E0-4ADA-AA9E-2403021162E5}"/>
              </a:ext>
            </a:extLst>
          </p:cNvPr>
          <p:cNvSpPr txBox="1"/>
          <p:nvPr/>
        </p:nvSpPr>
        <p:spPr>
          <a:xfrm>
            <a:off x="1735114" y="1869050"/>
            <a:ext cx="8723360" cy="328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Ability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to </a:t>
            </a:r>
            <a:r>
              <a:rPr lang="en-US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sell non-canna merchandise 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(92% survey response) </a:t>
            </a:r>
          </a:p>
          <a:p>
            <a:pPr marL="0" marR="0"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(and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avoid 280e tax on expense of product)</a:t>
            </a:r>
          </a:p>
          <a:p>
            <a:pPr marL="0" marR="0"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Brand is “very important to store income” (100%)</a:t>
            </a:r>
          </a:p>
          <a:p>
            <a:pPr marL="0" marR="0"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en-US" sz="2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irect digital connection to customers (100%)</a:t>
            </a:r>
            <a:endParaRPr lang="en-US" sz="24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85D946D-B0CF-DAB2-722F-99C99013510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7189" y="3975329"/>
            <a:ext cx="2773918" cy="1829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641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>
            <a:extLst>
              <a:ext uri="{FF2B5EF4-FFF2-40B4-BE49-F238E27FC236}">
                <a16:creationId xmlns:a16="http://schemas.microsoft.com/office/drawing/2014/main" id="{88E3FC51-ABBB-4DE3-B5F8-0D78B3999AA0}"/>
              </a:ext>
            </a:extLst>
          </p:cNvPr>
          <p:cNvSpPr/>
          <p:nvPr/>
        </p:nvSpPr>
        <p:spPr>
          <a:xfrm>
            <a:off x="1228891" y="1412680"/>
            <a:ext cx="5416907" cy="569358"/>
          </a:xfrm>
          <a:custGeom>
            <a:avLst/>
            <a:gdLst>
              <a:gd name="connsiteX0" fmla="*/ 0 w 5416907"/>
              <a:gd name="connsiteY0" fmla="*/ 131920 h 791505"/>
              <a:gd name="connsiteX1" fmla="*/ 131920 w 5416907"/>
              <a:gd name="connsiteY1" fmla="*/ 0 h 791505"/>
              <a:gd name="connsiteX2" fmla="*/ 5284987 w 5416907"/>
              <a:gd name="connsiteY2" fmla="*/ 0 h 791505"/>
              <a:gd name="connsiteX3" fmla="*/ 5416907 w 5416907"/>
              <a:gd name="connsiteY3" fmla="*/ 131920 h 791505"/>
              <a:gd name="connsiteX4" fmla="*/ 5416907 w 5416907"/>
              <a:gd name="connsiteY4" fmla="*/ 659585 h 791505"/>
              <a:gd name="connsiteX5" fmla="*/ 5284987 w 5416907"/>
              <a:gd name="connsiteY5" fmla="*/ 791505 h 791505"/>
              <a:gd name="connsiteX6" fmla="*/ 131920 w 5416907"/>
              <a:gd name="connsiteY6" fmla="*/ 791505 h 791505"/>
              <a:gd name="connsiteX7" fmla="*/ 0 w 5416907"/>
              <a:gd name="connsiteY7" fmla="*/ 659585 h 791505"/>
              <a:gd name="connsiteX8" fmla="*/ 0 w 5416907"/>
              <a:gd name="connsiteY8" fmla="*/ 131920 h 7915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16907" h="791505">
                <a:moveTo>
                  <a:pt x="0" y="131920"/>
                </a:moveTo>
                <a:cubicBezTo>
                  <a:pt x="0" y="59063"/>
                  <a:pt x="59063" y="0"/>
                  <a:pt x="131920" y="0"/>
                </a:cubicBezTo>
                <a:lnTo>
                  <a:pt x="5284987" y="0"/>
                </a:lnTo>
                <a:cubicBezTo>
                  <a:pt x="5357844" y="0"/>
                  <a:pt x="5416907" y="59063"/>
                  <a:pt x="5416907" y="131920"/>
                </a:cubicBezTo>
                <a:lnTo>
                  <a:pt x="5416907" y="659585"/>
                </a:lnTo>
                <a:cubicBezTo>
                  <a:pt x="5416907" y="732442"/>
                  <a:pt x="5357844" y="791505"/>
                  <a:pt x="5284987" y="791505"/>
                </a:cubicBezTo>
                <a:lnTo>
                  <a:pt x="131920" y="791505"/>
                </a:lnTo>
                <a:cubicBezTo>
                  <a:pt x="59063" y="791505"/>
                  <a:pt x="0" y="732442"/>
                  <a:pt x="0" y="659585"/>
                </a:cubicBezTo>
                <a:lnTo>
                  <a:pt x="0" y="13192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64368" tIns="164368" rIns="164368" bIns="164368" numCol="1" spcCol="1270" anchor="ctr" anchorCtr="0">
            <a:noAutofit/>
          </a:bodyPr>
          <a:lstStyle/>
          <a:p>
            <a:pPr marL="0" lvl="0" indent="0" algn="l" defTabSz="1466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400" b="0" i="0" kern="1200" baseline="0" dirty="0"/>
              <a:t>Company Status</a:t>
            </a:r>
            <a:endParaRPr lang="en-US" sz="2400" kern="1200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1C1AE425-ED08-FD8F-A3FD-AE8F97072601}"/>
              </a:ext>
            </a:extLst>
          </p:cNvPr>
          <p:cNvSpPr/>
          <p:nvPr/>
        </p:nvSpPr>
        <p:spPr>
          <a:xfrm>
            <a:off x="1228891" y="2209595"/>
            <a:ext cx="5416907" cy="3623645"/>
          </a:xfrm>
          <a:custGeom>
            <a:avLst/>
            <a:gdLst>
              <a:gd name="connsiteX0" fmla="*/ 0 w 5416907"/>
              <a:gd name="connsiteY0" fmla="*/ 0 h 2595780"/>
              <a:gd name="connsiteX1" fmla="*/ 5416907 w 5416907"/>
              <a:gd name="connsiteY1" fmla="*/ 0 h 2595780"/>
              <a:gd name="connsiteX2" fmla="*/ 5416907 w 5416907"/>
              <a:gd name="connsiteY2" fmla="*/ 2595780 h 2595780"/>
              <a:gd name="connsiteX3" fmla="*/ 0 w 5416907"/>
              <a:gd name="connsiteY3" fmla="*/ 2595780 h 2595780"/>
              <a:gd name="connsiteX4" fmla="*/ 0 w 5416907"/>
              <a:gd name="connsiteY4" fmla="*/ 0 h 25957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16907" h="2595780">
                <a:moveTo>
                  <a:pt x="0" y="0"/>
                </a:moveTo>
                <a:lnTo>
                  <a:pt x="5416907" y="0"/>
                </a:lnTo>
                <a:lnTo>
                  <a:pt x="5416907" y="2595780"/>
                </a:lnTo>
                <a:lnTo>
                  <a:pt x="0" y="259578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71987" tIns="22860" rIns="128016" bIns="22860" numCol="1" spcCol="1270" anchor="t" anchorCtr="0">
            <a:noAutofit/>
          </a:bodyPr>
          <a:lstStyle/>
          <a:p>
            <a:pPr marL="171450" lvl="1" indent="-171450" algn="l" defTabSz="8001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har char="•"/>
            </a:pPr>
            <a:r>
              <a:rPr lang="en-US" sz="2400" kern="1200" dirty="0">
                <a:solidFill>
                  <a:srgbClr val="333F4F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Registered</a:t>
            </a:r>
            <a:r>
              <a:rPr lang="en-US" sz="2400" b="0" i="0" kern="1200" baseline="0" dirty="0">
                <a:solidFill>
                  <a:srgbClr val="333F4F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 Delaware Corporation </a:t>
            </a:r>
            <a:endParaRPr lang="en-US" sz="2400" kern="1200" dirty="0">
              <a:solidFill>
                <a:srgbClr val="333F4F"/>
              </a:solidFill>
              <a:latin typeface="Calibri" panose="020F0502020204030204" pitchFamily="34" charset="0"/>
              <a:ea typeface="Open Sans" panose="020B0606030504020204" pitchFamily="34" charset="0"/>
              <a:cs typeface="Calibri" panose="020F0502020204030204" pitchFamily="34" charset="0"/>
            </a:endParaRPr>
          </a:p>
          <a:p>
            <a:pPr marL="171450" lvl="1" indent="-171450" algn="l" defTabSz="8001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har char="•"/>
            </a:pPr>
            <a:r>
              <a:rPr lang="en-US" sz="2400" kern="1200" dirty="0">
                <a:solidFill>
                  <a:srgbClr val="333F4F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Investment inst. available: SAFE Note  </a:t>
            </a:r>
          </a:p>
          <a:p>
            <a:pPr marL="171450" lvl="1" indent="-171450" algn="l" defTabSz="8001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har char="•"/>
            </a:pPr>
            <a:r>
              <a:rPr lang="en-US" sz="2400" kern="1200" dirty="0">
                <a:solidFill>
                  <a:srgbClr val="333F4F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Current investment $18,000 USD.</a:t>
            </a:r>
          </a:p>
          <a:p>
            <a:pPr marL="171450" lvl="1" indent="-171450" algn="l" defTabSz="8001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har char="•"/>
            </a:pPr>
            <a:r>
              <a:rPr lang="en-US" sz="2400" b="0" i="0" kern="1200" baseline="0" dirty="0">
                <a:solidFill>
                  <a:srgbClr val="333F4F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Goal: secure $4.5M in funding</a:t>
            </a:r>
            <a:endParaRPr lang="en-US" sz="2400" kern="1200" dirty="0">
              <a:solidFill>
                <a:srgbClr val="333F4F"/>
              </a:solidFill>
              <a:latin typeface="Calibri" panose="020F0502020204030204" pitchFamily="34" charset="0"/>
              <a:ea typeface="Open Sans" panose="020B0606030504020204" pitchFamily="34" charset="0"/>
              <a:cs typeface="Calibri" panose="020F0502020204030204" pitchFamily="34" charset="0"/>
            </a:endParaRPr>
          </a:p>
          <a:p>
            <a:pPr marL="171450" lvl="1" indent="-171450" algn="l" defTabSz="8001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har char="•"/>
            </a:pPr>
            <a:r>
              <a:rPr lang="en-US" sz="2400" kern="1200" dirty="0">
                <a:solidFill>
                  <a:srgbClr val="333F4F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Shareholders Stephen Genung, Matt Hersh, Ana Palmisano.</a:t>
            </a:r>
          </a:p>
          <a:p>
            <a:pPr marL="171450" lvl="1" indent="-171450" algn="l" defTabSz="8001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har char="•"/>
            </a:pPr>
            <a:r>
              <a:rPr lang="en-US" sz="2400" kern="1200" dirty="0">
                <a:solidFill>
                  <a:srgbClr val="333F4F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Trademarks processing for Pay420</a:t>
            </a:r>
            <a:r>
              <a:rPr lang="en-US" sz="2400" kern="1200" cap="small" baseline="30000" dirty="0">
                <a:solidFill>
                  <a:srgbClr val="000000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Sm</a:t>
            </a:r>
            <a:r>
              <a:rPr lang="en-US" sz="2400" kern="1200" dirty="0">
                <a:solidFill>
                  <a:srgbClr val="333F4F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 , </a:t>
            </a:r>
            <a:r>
              <a:rPr lang="en-US" sz="2400" b="1" dirty="0" err="1">
                <a:solidFill>
                  <a:srgbClr val="FF3300"/>
                </a:solidFill>
                <a:latin typeface="Calibri" panose="020F0502020204030204" pitchFamily="34" charset="0"/>
                <a:ea typeface="HGMaruGothicMPRO" panose="020F0400000000000000" pitchFamily="34" charset="-128"/>
                <a:cs typeface="Calibri" panose="020F0502020204030204" pitchFamily="34" charset="0"/>
              </a:rPr>
              <a:t>b</a:t>
            </a:r>
            <a:r>
              <a:rPr lang="en-US" sz="2400" b="1" i="0" dirty="0" err="1">
                <a:solidFill>
                  <a:srgbClr val="FF3300"/>
                </a:solidFill>
                <a:effectLst/>
                <a:latin typeface="Calibri" panose="020F0502020204030204" pitchFamily="34" charset="0"/>
                <a:ea typeface="HGMaruGothicMPRO" panose="020F0400000000000000" pitchFamily="34" charset="-128"/>
                <a:cs typeface="Calibri" panose="020F0502020204030204" pitchFamily="34" charset="0"/>
              </a:rPr>
              <a:t>ein’me</a:t>
            </a:r>
            <a:r>
              <a:rPr lang="en-US" sz="2400" b="1" baseline="48000" dirty="0" err="1">
                <a:solidFill>
                  <a:srgbClr val="FF0000"/>
                </a:solidFill>
                <a:latin typeface="Calibri" panose="020F0502020204030204" pitchFamily="34" charset="0"/>
                <a:ea typeface="HGMaruGothicMPRO" panose="020F0400000000000000" pitchFamily="34" charset="-128"/>
                <a:cs typeface="Calibri" panose="020F0502020204030204" pitchFamily="34" charset="0"/>
              </a:rPr>
              <a:t>sm</a:t>
            </a:r>
            <a:r>
              <a:rPr lang="en-US" sz="2400" b="1" baseline="48000" dirty="0">
                <a:solidFill>
                  <a:srgbClr val="FF3C3C"/>
                </a:solidFill>
                <a:latin typeface="Calibri" panose="020F0502020204030204" pitchFamily="34" charset="0"/>
                <a:ea typeface="HGMaruGothicMPRO" panose="020F0400000000000000" pitchFamily="34" charset="-128"/>
                <a:cs typeface="Calibri" panose="020F0502020204030204" pitchFamily="34" charset="0"/>
              </a:rPr>
              <a:t> </a:t>
            </a:r>
            <a:r>
              <a:rPr lang="en-US" sz="2400" kern="1200" dirty="0">
                <a:solidFill>
                  <a:srgbClr val="333F4F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 and </a:t>
            </a:r>
            <a:r>
              <a:rPr lang="en-US" sz="2400" b="1" dirty="0" err="1">
                <a:solidFill>
                  <a:srgbClr val="FF3300"/>
                </a:solidFill>
                <a:latin typeface="Calibri" panose="020F0502020204030204" pitchFamily="34" charset="0"/>
                <a:ea typeface="HGMaruGothicMPRO" panose="020B0400000000000000" pitchFamily="34" charset="-128"/>
                <a:cs typeface="Calibri" panose="020F0502020204030204" pitchFamily="34" charset="0"/>
              </a:rPr>
              <a:t>Addonis</a:t>
            </a:r>
            <a:r>
              <a:rPr lang="en-US" sz="2400" b="1" baseline="56000" dirty="0" err="1">
                <a:solidFill>
                  <a:srgbClr val="FF3300"/>
                </a:solidFill>
                <a:latin typeface="Calibri" panose="020F0502020204030204" pitchFamily="34" charset="0"/>
                <a:ea typeface="HGMaruGothicMPRO" panose="020B0400000000000000" pitchFamily="34" charset="-128"/>
                <a:cs typeface="Calibri" panose="020F0502020204030204" pitchFamily="34" charset="0"/>
              </a:rPr>
              <a:t>sm</a:t>
            </a:r>
            <a:endParaRPr lang="en-US" sz="2400" b="1" baseline="56000" dirty="0">
              <a:solidFill>
                <a:srgbClr val="FF3300"/>
              </a:solidFill>
              <a:latin typeface="Calibri" panose="020F0502020204030204" pitchFamily="34" charset="0"/>
              <a:ea typeface="HGMaruGothicMPRO" panose="020B0400000000000000" pitchFamily="34" charset="-128"/>
              <a:cs typeface="Calibri" panose="020F0502020204030204" pitchFamily="34" charset="0"/>
            </a:endParaRPr>
          </a:p>
          <a:p>
            <a:pPr marL="171450" lvl="1" indent="-171450" algn="l" defTabSz="8001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FontTx/>
              <a:buChar char="•"/>
            </a:pPr>
            <a:r>
              <a:rPr lang="en-US" sz="2400" b="0" i="0" kern="1200" baseline="0" dirty="0">
                <a:solidFill>
                  <a:srgbClr val="333F4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Online store in development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0B827C94-DC40-CF4A-EB87-BB8416C7664E}"/>
              </a:ext>
            </a:extLst>
          </p:cNvPr>
          <p:cNvSpPr/>
          <p:nvPr/>
        </p:nvSpPr>
        <p:spPr>
          <a:xfrm>
            <a:off x="1228891" y="5602293"/>
            <a:ext cx="5416907" cy="888030"/>
          </a:xfrm>
          <a:custGeom>
            <a:avLst/>
            <a:gdLst>
              <a:gd name="connsiteX0" fmla="*/ 0 w 5416907"/>
              <a:gd name="connsiteY0" fmla="*/ 0 h 888030"/>
              <a:gd name="connsiteX1" fmla="*/ 5416907 w 5416907"/>
              <a:gd name="connsiteY1" fmla="*/ 0 h 888030"/>
              <a:gd name="connsiteX2" fmla="*/ 5416907 w 5416907"/>
              <a:gd name="connsiteY2" fmla="*/ 888030 h 888030"/>
              <a:gd name="connsiteX3" fmla="*/ 0 w 5416907"/>
              <a:gd name="connsiteY3" fmla="*/ 888030 h 888030"/>
              <a:gd name="connsiteX4" fmla="*/ 0 w 5416907"/>
              <a:gd name="connsiteY4" fmla="*/ 0 h 8880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16907" h="888030">
                <a:moveTo>
                  <a:pt x="0" y="0"/>
                </a:moveTo>
                <a:lnTo>
                  <a:pt x="5416907" y="0"/>
                </a:lnTo>
                <a:lnTo>
                  <a:pt x="5416907" y="888030"/>
                </a:lnTo>
                <a:lnTo>
                  <a:pt x="0" y="88803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71987" tIns="25400" rIns="142240" bIns="25400" numCol="1" spcCol="1270" anchor="t" anchorCtr="0">
            <a:noAutofit/>
          </a:bodyPr>
          <a:lstStyle/>
          <a:p>
            <a:pPr marL="228600" lvl="1" indent="-228600" algn="l" defTabSz="8890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har char="•"/>
            </a:pPr>
            <a:endParaRPr lang="en-US" sz="1800" kern="1200" dirty="0">
              <a:solidFill>
                <a:srgbClr val="333F4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BBB7E33-BB52-1E4E-9A77-6DE6AD5579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Transaction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02B21D7-385F-4ADE-BD79-FC649A37CCDD}"/>
              </a:ext>
            </a:extLst>
          </p:cNvPr>
          <p:cNvSpPr txBox="1"/>
          <p:nvPr/>
        </p:nvSpPr>
        <p:spPr>
          <a:xfrm>
            <a:off x="6821705" y="1700472"/>
            <a:ext cx="4675239" cy="7100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+mn-lt"/>
              </a:rPr>
              <a:t>Ask: $4.5M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BA5BCEC-344E-427C-A036-FA51E738D480}"/>
              </a:ext>
            </a:extLst>
          </p:cNvPr>
          <p:cNvSpPr txBox="1"/>
          <p:nvPr/>
        </p:nvSpPr>
        <p:spPr>
          <a:xfrm>
            <a:off x="8071561" y="3238586"/>
            <a:ext cx="4122027" cy="11742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 indent="0" algn="l">
              <a:buNone/>
            </a:pPr>
            <a:r>
              <a:rPr lang="en-US" sz="2000" dirty="0">
                <a:latin typeface="+mn-lt"/>
              </a:rPr>
              <a:t>Steve Genung</a:t>
            </a:r>
          </a:p>
          <a:p>
            <a:pPr lvl="1" algn="l"/>
            <a:r>
              <a:rPr lang="en-US" sz="2000" dirty="0">
                <a:latin typeface="+mn-lt"/>
              </a:rPr>
              <a:t>Mobile (239) 989-8397</a:t>
            </a:r>
          </a:p>
          <a:p>
            <a:pPr lvl="1" algn="l"/>
            <a:r>
              <a:rPr lang="en-US" sz="2000" b="1" dirty="0">
                <a:solidFill>
                  <a:srgbClr val="0070C0"/>
                </a:solidFill>
                <a:latin typeface="+mn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SGenung@CanneticsGlobal.com</a:t>
            </a:r>
            <a:endParaRPr lang="en-US" sz="2000" b="1" dirty="0">
              <a:solidFill>
                <a:srgbClr val="0070C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93677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658"/>
          <p:cNvSpPr/>
          <p:nvPr/>
        </p:nvSpPr>
        <p:spPr>
          <a:xfrm>
            <a:off x="2924689" y="916774"/>
            <a:ext cx="6344211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>
            <a:lvl1pPr algn="ctr" defTabSz="825500">
              <a:lnSpc>
                <a:spcPct val="100000"/>
              </a:lnSpc>
              <a:defRPr sz="4800">
                <a:solidFill>
                  <a:srgbClr val="686B73"/>
                </a:solidFill>
                <a:latin typeface="+mn-lt"/>
                <a:ea typeface="+mn-ea"/>
                <a:cs typeface="+mn-cs"/>
                <a:sym typeface="Open Sans Light"/>
              </a:defRPr>
            </a:lvl1pPr>
          </a:lstStyle>
          <a:p>
            <a:endParaRPr sz="2400" dirty="0">
              <a:solidFill>
                <a:schemeClr val="bg1"/>
              </a:solidFill>
              <a:latin typeface="Merriweather" charset="0"/>
              <a:ea typeface="Merriweather" charset="0"/>
              <a:cs typeface="Merriweather" charset="0"/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93AE744-02CC-48EF-9483-BF53A171E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6996" y="333830"/>
            <a:ext cx="6506336" cy="907697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Vision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BF602EC-58E0-4ADA-AA9E-2403021162E5}"/>
              </a:ext>
            </a:extLst>
          </p:cNvPr>
          <p:cNvSpPr txBox="1"/>
          <p:nvPr/>
        </p:nvSpPr>
        <p:spPr>
          <a:xfrm>
            <a:off x="1696074" y="1844449"/>
            <a:ext cx="5839249" cy="41200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l">
              <a:lnSpc>
                <a:spcPct val="100000"/>
              </a:lnSpc>
              <a:spcBef>
                <a:spcPts val="0"/>
              </a:spcBef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ree to Dispensaries: an app with their brand on the customer-facing pages, 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commissions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go to the dispensary.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l">
              <a:lnSpc>
                <a:spcPct val="100000"/>
              </a:lnSpc>
              <a:spcBef>
                <a:spcPts val="0"/>
              </a:spcBef>
            </a:pP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l">
              <a:lnSpc>
                <a:spcPct val="100000"/>
              </a:lnSpc>
              <a:spcBef>
                <a:spcPts val="0"/>
              </a:spcBef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Requirement for Membership:  </a:t>
            </a:r>
            <a:r>
              <a:rPr lang="en-US" sz="2400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any purchase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at a participating canna facility.</a:t>
            </a:r>
          </a:p>
          <a:p>
            <a:pPr marL="0" marR="0" algn="l">
              <a:lnSpc>
                <a:spcPct val="100000"/>
              </a:lnSpc>
              <a:spcBef>
                <a:spcPts val="0"/>
              </a:spcBef>
            </a:pP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l">
              <a:lnSpc>
                <a:spcPct val="100000"/>
              </a:lnSpc>
              <a:spcBef>
                <a:spcPts val="0"/>
              </a:spcBef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Choice of products for sale: determined by user data </a:t>
            </a:r>
          </a:p>
          <a:p>
            <a:pPr algn="l">
              <a:lnSpc>
                <a:spcPct val="107000"/>
              </a:lnSpc>
              <a:spcAft>
                <a:spcPts val="800"/>
              </a:spcAft>
            </a:pP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9AFDD64-9A90-0B24-1DAB-C19F5210FCB6}"/>
              </a:ext>
            </a:extLst>
          </p:cNvPr>
          <p:cNvSpPr txBox="1"/>
          <p:nvPr/>
        </p:nvSpPr>
        <p:spPr>
          <a:xfrm>
            <a:off x="2614443" y="5568342"/>
            <a:ext cx="4630350" cy="9261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0" dirty="0">
                <a:solidFill>
                  <a:srgbClr val="FF3300"/>
                </a:solidFill>
                <a:effectLst/>
                <a:latin typeface="Didot"/>
              </a:rPr>
              <a:t>The Fashionification of Weed has Begun</a:t>
            </a:r>
          </a:p>
          <a:p>
            <a:r>
              <a:rPr lang="en-US" sz="1400" dirty="0">
                <a:solidFill>
                  <a:schemeClr val="tx1"/>
                </a:solidFill>
                <a:latin typeface="Didot"/>
              </a:rPr>
              <a:t>-- Harpers Bazaar</a:t>
            </a:r>
            <a:endParaRPr lang="en-US" sz="1400" b="0" i="0" dirty="0">
              <a:solidFill>
                <a:schemeClr val="tx1"/>
              </a:solidFill>
              <a:effectLst/>
              <a:latin typeface="Didot"/>
            </a:endParaRPr>
          </a:p>
          <a:p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7E49AF80-E0D6-A29B-D868-418AA3A650B4}"/>
              </a:ext>
            </a:extLst>
          </p:cNvPr>
          <p:cNvGrpSpPr/>
          <p:nvPr/>
        </p:nvGrpSpPr>
        <p:grpSpPr>
          <a:xfrm>
            <a:off x="7535324" y="333830"/>
            <a:ext cx="3751185" cy="5764516"/>
            <a:chOff x="7535324" y="333830"/>
            <a:chExt cx="3751185" cy="5764516"/>
          </a:xfrm>
        </p:grpSpPr>
        <p:pic>
          <p:nvPicPr>
            <p:cNvPr id="5" name="Picture 2" descr="photoshop creative Jewellery Mobile Application design">
              <a:extLst>
                <a:ext uri="{FF2B5EF4-FFF2-40B4-BE49-F238E27FC236}">
                  <a16:creationId xmlns:a16="http://schemas.microsoft.com/office/drawing/2014/main" id="{9FF82678-217F-78AA-6A65-9CA15145255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522" t="11077" r="24017" b="4868"/>
            <a:stretch/>
          </p:blipFill>
          <p:spPr bwMode="auto">
            <a:xfrm>
              <a:off x="7535324" y="333830"/>
              <a:ext cx="3460654" cy="57645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84EEDE0-A789-BA3E-C2F7-0A1DB0A16E26}"/>
                </a:ext>
              </a:extLst>
            </p:cNvPr>
            <p:cNvSpPr txBox="1"/>
            <p:nvPr/>
          </p:nvSpPr>
          <p:spPr>
            <a:xfrm>
              <a:off x="7718722" y="1261875"/>
              <a:ext cx="3567787" cy="31803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000" b="1" baseline="92000" dirty="0">
                  <a:solidFill>
                    <a:srgbClr val="FF0000"/>
                  </a:solidFill>
                  <a:latin typeface="HGMaruGothicMPRO" panose="020B0400000000000000" pitchFamily="34" charset="-128"/>
                  <a:ea typeface="HGMaruGothicMPRO" panose="020B0400000000000000" pitchFamily="34" charset="-128"/>
                  <a:cs typeface="Calibri" panose="020F0502020204030204" pitchFamily="34" charset="0"/>
                </a:rPr>
                <a:t>Your Dispensary</a:t>
              </a:r>
              <a:endParaRPr lang="en-US" sz="2000" b="1" baseline="92000" dirty="0">
                <a:solidFill>
                  <a:srgbClr val="FF0000"/>
                </a:solidFill>
              </a:endParaRPr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AE6CD9B9-6B34-98BF-C748-DF1073BA598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23985" t="24607" r="49007" b="28608"/>
            <a:stretch/>
          </p:blipFill>
          <p:spPr>
            <a:xfrm>
              <a:off x="8055827" y="1778573"/>
              <a:ext cx="2343729" cy="2282669"/>
            </a:xfrm>
            <a:prstGeom prst="rect">
              <a:avLst/>
            </a:prstGeom>
          </p:spPr>
        </p:pic>
      </p:grp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9C5370FF-A012-1C90-33BB-DC1C404EA01F}"/>
              </a:ext>
            </a:extLst>
          </p:cNvPr>
          <p:cNvCxnSpPr>
            <a:cxnSpLocks/>
          </p:cNvCxnSpPr>
          <p:nvPr/>
        </p:nvCxnSpPr>
        <p:spPr>
          <a:xfrm flipV="1">
            <a:off x="7244793" y="1420893"/>
            <a:ext cx="619047" cy="1006997"/>
          </a:xfrm>
          <a:prstGeom prst="straightConnector1">
            <a:avLst/>
          </a:prstGeom>
          <a:ln w="57150">
            <a:solidFill>
              <a:schemeClr val="accent6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93152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658"/>
          <p:cNvSpPr/>
          <p:nvPr/>
        </p:nvSpPr>
        <p:spPr>
          <a:xfrm>
            <a:off x="2924689" y="916774"/>
            <a:ext cx="6344211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>
            <a:lvl1pPr algn="ctr" defTabSz="825500">
              <a:lnSpc>
                <a:spcPct val="100000"/>
              </a:lnSpc>
              <a:defRPr sz="4800">
                <a:solidFill>
                  <a:srgbClr val="686B73"/>
                </a:solidFill>
                <a:latin typeface="+mn-lt"/>
                <a:ea typeface="+mn-ea"/>
                <a:cs typeface="+mn-cs"/>
                <a:sym typeface="Open Sans Light"/>
              </a:defRPr>
            </a:lvl1pPr>
          </a:lstStyle>
          <a:p>
            <a:endParaRPr sz="2400" dirty="0">
              <a:solidFill>
                <a:schemeClr val="bg1"/>
              </a:solidFill>
              <a:latin typeface="Merriweather" charset="0"/>
              <a:ea typeface="Merriweather" charset="0"/>
              <a:cs typeface="Merriweather" charset="0"/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93AE744-02CC-48EF-9483-BF53A171E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6996" y="333830"/>
            <a:ext cx="6506336" cy="907697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Initial Product Spectrum: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22E1F0C-1E4D-FE2D-D434-051C8D3ABBB3}"/>
              </a:ext>
            </a:extLst>
          </p:cNvPr>
          <p:cNvSpPr txBox="1"/>
          <p:nvPr/>
        </p:nvSpPr>
        <p:spPr>
          <a:xfrm>
            <a:off x="1546943" y="1395076"/>
            <a:ext cx="6626135" cy="518879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0" marR="0"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INTEGRATED MOBILE APPLICATION</a:t>
            </a:r>
          </a:p>
          <a:p>
            <a:pPr marL="0" marR="0"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Canna 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accessories</a:t>
            </a:r>
          </a:p>
          <a:p>
            <a:pPr marL="0" marR="0"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	--             Storz &amp; Bickel</a:t>
            </a:r>
          </a:p>
          <a:p>
            <a:pPr marL="0" marR="0"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Canna apparel</a:t>
            </a:r>
          </a:p>
          <a:p>
            <a:pPr marL="0" marR="0"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	--                   </a:t>
            </a:r>
            <a:r>
              <a:rPr lang="en-US" sz="1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BuddaLand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Jewelry</a:t>
            </a:r>
          </a:p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	-   TERY SABER JEWELRY  </a:t>
            </a:r>
          </a:p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		--</a:t>
            </a:r>
            <a:r>
              <a:rPr lang="en-US" sz="1600" b="1" dirty="0">
                <a:solidFill>
                  <a:srgbClr val="FF3300"/>
                </a:solidFill>
                <a:latin typeface="HGMaruGothicMPRO" panose="020F0400000000000000" pitchFamily="34" charset="-128"/>
                <a:ea typeface="HGMaruGothicMPRO" panose="020F0400000000000000" pitchFamily="34" charset="-128"/>
              </a:rPr>
              <a:t> </a:t>
            </a:r>
            <a:r>
              <a:rPr lang="en-US" sz="1600" b="1" dirty="0" err="1">
                <a:solidFill>
                  <a:srgbClr val="FF3300"/>
                </a:solidFill>
                <a:latin typeface="HGMaruGothicMPRO" panose="020F0400000000000000" pitchFamily="34" charset="-128"/>
                <a:ea typeface="HGMaruGothicMPRO" panose="020F0400000000000000" pitchFamily="34" charset="-128"/>
              </a:rPr>
              <a:t>b</a:t>
            </a:r>
            <a:r>
              <a:rPr lang="en-US" sz="1600" b="1" i="0" dirty="0" err="1">
                <a:solidFill>
                  <a:srgbClr val="FF3300"/>
                </a:solidFill>
                <a:effectLst/>
                <a:latin typeface="HGMaruGothicMPRO" panose="020F0400000000000000" pitchFamily="34" charset="-128"/>
                <a:ea typeface="HGMaruGothicMPRO" panose="020F0400000000000000" pitchFamily="34" charset="-128"/>
              </a:rPr>
              <a:t>ein</a:t>
            </a:r>
            <a:r>
              <a:rPr lang="en-US" sz="1600" b="1" i="0" dirty="0" err="1">
                <a:solidFill>
                  <a:srgbClr val="FF3300"/>
                </a:solidFill>
                <a:effectLst/>
                <a:latin typeface="Calibri" panose="020F0502020204030204" pitchFamily="34" charset="0"/>
                <a:ea typeface="HGMaruGothicMPRO" panose="020F0400000000000000" pitchFamily="34" charset="-128"/>
                <a:cs typeface="Calibri" panose="020F0502020204030204" pitchFamily="34" charset="0"/>
              </a:rPr>
              <a:t>’</a:t>
            </a:r>
            <a:r>
              <a:rPr lang="en-US" sz="1600" b="1" i="0" dirty="0" err="1">
                <a:solidFill>
                  <a:srgbClr val="FF3300"/>
                </a:solidFill>
                <a:effectLst/>
                <a:latin typeface="HGMaruGothicMPRO" panose="020F0400000000000000" pitchFamily="34" charset="-128"/>
                <a:ea typeface="HGMaruGothicMPRO" panose="020F0400000000000000" pitchFamily="34" charset="-128"/>
              </a:rPr>
              <a:t>me</a:t>
            </a:r>
            <a:r>
              <a:rPr lang="en-US" sz="900" b="1" baseline="100000" dirty="0" err="1">
                <a:solidFill>
                  <a:srgbClr val="FF0000"/>
                </a:solidFill>
                <a:latin typeface="HGMaruGothicMPRO" panose="020F0400000000000000" pitchFamily="34" charset="-128"/>
                <a:ea typeface="HGMaruGothicMPRO" panose="020F0400000000000000" pitchFamily="34" charset="-128"/>
              </a:rPr>
              <a:t>sm</a:t>
            </a:r>
            <a:r>
              <a:rPr lang="en-US" sz="900" b="1" baseline="100000" dirty="0">
                <a:solidFill>
                  <a:srgbClr val="FF0000"/>
                </a:solidFill>
                <a:latin typeface="HGMaruGothicMPRO" panose="020F0400000000000000" pitchFamily="34" charset="-128"/>
                <a:ea typeface="HGMaruGothicMPRO" panose="020F0400000000000000" pitchFamily="34" charset="-128"/>
              </a:rPr>
              <a:t> 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Branded Canna Jewelry Collection</a:t>
            </a:r>
          </a:p>
          <a:p>
            <a:pPr marL="0" marR="0"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Potential integration of 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Retail 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elivery</a:t>
            </a:r>
          </a:p>
          <a:p>
            <a:pPr marL="0" marR="0"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	-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InstaCart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Dell, Sketchers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34DD558-7E06-13D0-27A4-7D7732FBD0F0}"/>
              </a:ext>
            </a:extLst>
          </p:cNvPr>
          <p:cNvSpPr txBox="1"/>
          <p:nvPr/>
        </p:nvSpPr>
        <p:spPr>
          <a:xfrm>
            <a:off x="7065943" y="1676155"/>
            <a:ext cx="2653123" cy="4355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/>
              <a:t>Example Product: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39DD91C4-0025-876A-7A11-7915C470371C}"/>
              </a:ext>
            </a:extLst>
          </p:cNvPr>
          <p:cNvCxnSpPr>
            <a:cxnSpLocks/>
          </p:cNvCxnSpPr>
          <p:nvPr/>
        </p:nvCxnSpPr>
        <p:spPr>
          <a:xfrm>
            <a:off x="4997669" y="3550869"/>
            <a:ext cx="2837793" cy="111000"/>
          </a:xfrm>
          <a:prstGeom prst="straightConnector1">
            <a:avLst/>
          </a:prstGeom>
          <a:ln w="22225">
            <a:headEnd w="lg" len="med"/>
            <a:tailEnd type="triangle" w="lg" len="lg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1028" name="Picture 4">
            <a:extLst>
              <a:ext uri="{FF2B5EF4-FFF2-40B4-BE49-F238E27FC236}">
                <a16:creationId xmlns:a16="http://schemas.microsoft.com/office/drawing/2014/main" id="{3E24ECC9-9682-B865-751D-34A597A453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2678" y="2221225"/>
            <a:ext cx="402687" cy="402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FE24B6A4-BEE4-94BB-26C9-F7069F8994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0913" y="3317014"/>
            <a:ext cx="664361" cy="467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98B3CF8-BF0F-5243-C880-F67E4D41DD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9111" y="2221225"/>
            <a:ext cx="2286794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nfo Marijuana Leaf Silhouette Clipart Free Downloads - Weed Leaf Silhouette  - Free Transparent PNG Clipart Images Download">
            <a:extLst>
              <a:ext uri="{FF2B5EF4-FFF2-40B4-BE49-F238E27FC236}">
                <a16:creationId xmlns:a16="http://schemas.microsoft.com/office/drawing/2014/main" id="{7FEC4D29-5733-CA15-0065-A3D6FB5543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3007" y="1868400"/>
            <a:ext cx="337553" cy="352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8" descr="Info Marijuana Leaf Silhouette Clipart Free Downloads - Weed Leaf Silhouette  - Free Transparent PNG Clipart Images Download">
            <a:extLst>
              <a:ext uri="{FF2B5EF4-FFF2-40B4-BE49-F238E27FC236}">
                <a16:creationId xmlns:a16="http://schemas.microsoft.com/office/drawing/2014/main" id="{F8912439-72DB-F8B9-963B-BBDD09D212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3007" y="2962370"/>
            <a:ext cx="337553" cy="352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8" descr="Info Marijuana Leaf Silhouette Clipart Free Downloads - Weed Leaf Silhouette  - Free Transparent PNG Clipart Images Download">
            <a:extLst>
              <a:ext uri="{FF2B5EF4-FFF2-40B4-BE49-F238E27FC236}">
                <a16:creationId xmlns:a16="http://schemas.microsoft.com/office/drawing/2014/main" id="{DCAEA4B1-45D7-49D3-6F2D-6CAE8FDE7A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3004" y="4016129"/>
            <a:ext cx="337553" cy="352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8" descr="Info Marijuana Leaf Silhouette Clipart Free Downloads - Weed Leaf Silhouette  - Free Transparent PNG Clipart Images Download">
            <a:extLst>
              <a:ext uri="{FF2B5EF4-FFF2-40B4-BE49-F238E27FC236}">
                <a16:creationId xmlns:a16="http://schemas.microsoft.com/office/drawing/2014/main" id="{E0B1DD76-6E88-BAC2-2BA1-38536A8B8D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7612" y="5473812"/>
            <a:ext cx="337553" cy="352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8951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658"/>
          <p:cNvSpPr/>
          <p:nvPr/>
        </p:nvSpPr>
        <p:spPr>
          <a:xfrm>
            <a:off x="2924689" y="916774"/>
            <a:ext cx="6344211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>
            <a:lvl1pPr algn="ctr" defTabSz="825500">
              <a:lnSpc>
                <a:spcPct val="100000"/>
              </a:lnSpc>
              <a:defRPr sz="4800">
                <a:solidFill>
                  <a:srgbClr val="686B73"/>
                </a:solidFill>
                <a:latin typeface="+mn-lt"/>
                <a:ea typeface="+mn-ea"/>
                <a:cs typeface="+mn-cs"/>
                <a:sym typeface="Open Sans Light"/>
              </a:defRPr>
            </a:lvl1pPr>
          </a:lstStyle>
          <a:p>
            <a:endParaRPr sz="2400" dirty="0">
              <a:solidFill>
                <a:schemeClr val="bg1"/>
              </a:solidFill>
              <a:latin typeface="Merriweather" charset="0"/>
              <a:ea typeface="Merriweather" charset="0"/>
              <a:cs typeface="Merriweather" charset="0"/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93AE744-02CC-48EF-9483-BF53A171E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6996" y="333830"/>
            <a:ext cx="6506336" cy="907697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Valuation vs. Profit: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BF602EC-58E0-4ADA-AA9E-2403021162E5}"/>
              </a:ext>
            </a:extLst>
          </p:cNvPr>
          <p:cNvSpPr txBox="1"/>
          <p:nvPr/>
        </p:nvSpPr>
        <p:spPr>
          <a:xfrm>
            <a:off x="1753463" y="1869050"/>
            <a:ext cx="5128822" cy="37826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Huge cash investment</a:t>
            </a:r>
          </a:p>
          <a:p>
            <a:pPr marL="0" marR="0"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= High dispensary valuations</a:t>
            </a:r>
          </a:p>
          <a:p>
            <a:pPr marL="0" marR="0"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Many owners looking </a:t>
            </a:r>
            <a:r>
              <a:rPr lang="en-US" sz="24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 profitability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Biggest asset: </a:t>
            </a:r>
          </a:p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HUGE, LOYAL, BUYER GROUP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7F95AD8A-DFAF-E1D9-8766-9C802604379E}"/>
              </a:ext>
            </a:extLst>
          </p:cNvPr>
          <p:cNvGrpSpPr/>
          <p:nvPr/>
        </p:nvGrpSpPr>
        <p:grpSpPr>
          <a:xfrm>
            <a:off x="8039173" y="1286106"/>
            <a:ext cx="3205858" cy="4433086"/>
            <a:chOff x="8069117" y="1286106"/>
            <a:chExt cx="3205858" cy="4433086"/>
          </a:xfrm>
        </p:grpSpPr>
        <p:pic>
          <p:nvPicPr>
            <p:cNvPr id="6" name="Picture 5" descr="Cars parked in a parking lot&#10;&#10;Description automatically generated with low confidence">
              <a:extLst>
                <a:ext uri="{FF2B5EF4-FFF2-40B4-BE49-F238E27FC236}">
                  <a16:creationId xmlns:a16="http://schemas.microsoft.com/office/drawing/2014/main" id="{9D2AD882-17B0-1B1E-A3C3-35D5F01743D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69117" y="1286106"/>
              <a:ext cx="3205858" cy="3788941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320383C-7345-2F60-78A9-62121990DAE3}"/>
                </a:ext>
              </a:extLst>
            </p:cNvPr>
            <p:cNvSpPr txBox="1"/>
            <p:nvPr/>
          </p:nvSpPr>
          <p:spPr>
            <a:xfrm>
              <a:off x="8069117" y="5296042"/>
              <a:ext cx="3205858" cy="4231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Dispensary Line 4/20/2022, Urbana, MD</a:t>
              </a:r>
            </a:p>
            <a:p>
              <a:r>
                <a:rPr lang="en-US" dirty="0"/>
                <a:t>Courtesy Ana Palmisano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C02E2689-E7D6-FA08-A3B4-68DC5A54AA56}"/>
                </a:ext>
              </a:extLst>
            </p:cNvPr>
            <p:cNvSpPr/>
            <p:nvPr/>
          </p:nvSpPr>
          <p:spPr>
            <a:xfrm>
              <a:off x="8381521" y="3584691"/>
              <a:ext cx="395785" cy="150125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700776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658"/>
          <p:cNvSpPr/>
          <p:nvPr/>
        </p:nvSpPr>
        <p:spPr>
          <a:xfrm>
            <a:off x="2924689" y="916774"/>
            <a:ext cx="6344211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>
            <a:lvl1pPr algn="ctr" defTabSz="825500">
              <a:lnSpc>
                <a:spcPct val="100000"/>
              </a:lnSpc>
              <a:defRPr sz="4800">
                <a:solidFill>
                  <a:srgbClr val="686B73"/>
                </a:solidFill>
                <a:latin typeface="+mn-lt"/>
                <a:ea typeface="+mn-ea"/>
                <a:cs typeface="+mn-cs"/>
                <a:sym typeface="Open Sans Light"/>
              </a:defRPr>
            </a:lvl1pPr>
          </a:lstStyle>
          <a:p>
            <a:endParaRPr sz="2400" dirty="0">
              <a:solidFill>
                <a:schemeClr val="bg1"/>
              </a:solidFill>
              <a:latin typeface="Merriweather" charset="0"/>
              <a:ea typeface="Merriweather" charset="0"/>
              <a:cs typeface="Merriweather" charset="0"/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93AE744-02CC-48EF-9483-BF53A171E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6996" y="333830"/>
            <a:ext cx="6506336" cy="907697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Solution Edge (What Makes Us Special)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BF602EC-58E0-4ADA-AA9E-2403021162E5}"/>
              </a:ext>
            </a:extLst>
          </p:cNvPr>
          <p:cNvSpPr txBox="1"/>
          <p:nvPr/>
        </p:nvSpPr>
        <p:spPr>
          <a:xfrm>
            <a:off x="1744524" y="1869050"/>
            <a:ext cx="5551466" cy="2958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100% direct input from owners/operators</a:t>
            </a:r>
          </a:p>
          <a:p>
            <a:pPr marL="0" marR="0"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 entirely new (high) income source</a:t>
            </a:r>
          </a:p>
          <a:p>
            <a:pPr marL="0" marR="0"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Power of SMART PHONES </a:t>
            </a:r>
          </a:p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(Spontaneous, connected, secure) </a:t>
            </a:r>
            <a:endParaRPr lang="en-US" sz="2400" dirty="0"/>
          </a:p>
        </p:txBody>
      </p:sp>
      <p:pic>
        <p:nvPicPr>
          <p:cNvPr id="11" name="Picture 10" descr="A picture containing person&#10;&#10;Description automatically generated">
            <a:extLst>
              <a:ext uri="{FF2B5EF4-FFF2-40B4-BE49-F238E27FC236}">
                <a16:creationId xmlns:a16="http://schemas.microsoft.com/office/drawing/2014/main" id="{BEDFFE7B-F8D5-9AB4-4094-AFE6CBDF92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3332" y="1812156"/>
            <a:ext cx="3970538" cy="264702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4715771-FDEB-E2DE-59DC-14AA67883073}"/>
              </a:ext>
            </a:extLst>
          </p:cNvPr>
          <p:cNvSpPr txBox="1"/>
          <p:nvPr/>
        </p:nvSpPr>
        <p:spPr>
          <a:xfrm>
            <a:off x="7594084" y="4843464"/>
            <a:ext cx="4129034" cy="10722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l" defTabSz="821531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 sz="2000" b="0" i="0" u="sng" dirty="0">
                <a:solidFill>
                  <a:srgbClr val="FF33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“Mobile visitors … are now more than 50% of traffic</a:t>
            </a:r>
            <a:r>
              <a:rPr lang="en-US" sz="2000" b="0" i="0" dirty="0">
                <a:solidFill>
                  <a:srgbClr val="FF33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.”  </a:t>
            </a:r>
          </a:p>
          <a:p>
            <a:pPr marR="0" algn="l" defTabSz="821531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 sz="1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	--</a:t>
            </a:r>
            <a:r>
              <a:rPr lang="en-US" sz="14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MJBizDaily</a:t>
            </a:r>
            <a:r>
              <a:rPr lang="en-US" sz="14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12/17/2021</a:t>
            </a:r>
            <a:endParaRPr lang="en-US" sz="1400" dirty="0">
              <a:solidFill>
                <a:srgbClr val="3F3F3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0567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658"/>
          <p:cNvSpPr/>
          <p:nvPr/>
        </p:nvSpPr>
        <p:spPr>
          <a:xfrm>
            <a:off x="2924689" y="916774"/>
            <a:ext cx="6344211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>
            <a:lvl1pPr algn="ctr" defTabSz="825500">
              <a:lnSpc>
                <a:spcPct val="100000"/>
              </a:lnSpc>
              <a:defRPr sz="4800">
                <a:solidFill>
                  <a:srgbClr val="686B73"/>
                </a:solidFill>
                <a:latin typeface="+mn-lt"/>
                <a:ea typeface="+mn-ea"/>
                <a:cs typeface="+mn-cs"/>
                <a:sym typeface="Open Sans Light"/>
              </a:defRPr>
            </a:lvl1pPr>
          </a:lstStyle>
          <a:p>
            <a:endParaRPr sz="2400" dirty="0">
              <a:solidFill>
                <a:schemeClr val="bg1"/>
              </a:solidFill>
              <a:latin typeface="Merriweather" charset="0"/>
              <a:ea typeface="Merriweather" charset="0"/>
              <a:cs typeface="Merriweather" charset="0"/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93AE744-02CC-48EF-9483-BF53A171E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6996" y="333830"/>
            <a:ext cx="6506336" cy="907697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Product Specifics -- Jewelry: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22E1F0C-1E4D-FE2D-D434-051C8D3ABBB3}"/>
              </a:ext>
            </a:extLst>
          </p:cNvPr>
          <p:cNvSpPr txBox="1"/>
          <p:nvPr/>
        </p:nvSpPr>
        <p:spPr>
          <a:xfrm>
            <a:off x="2232861" y="1597863"/>
            <a:ext cx="6626135" cy="44660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0" marR="0"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b="0" i="0" dirty="0">
                <a:solidFill>
                  <a:srgbClr val="24242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“We did an extensive research on cannabis jewelry focusing on creativity, cost and material. We found that there is a huge gap in the affordable luxury market, which comprises around 35% of the jewelry sector. Retailing between $90-400. </a:t>
            </a:r>
          </a:p>
          <a:p>
            <a:pPr marL="0" marR="0"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800" dirty="0">
              <a:solidFill>
                <a:srgbClr val="24242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b="0" i="0" dirty="0">
                <a:solidFill>
                  <a:srgbClr val="24242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Creativity of designs </a:t>
            </a:r>
            <a:r>
              <a:rPr lang="en-US" sz="2400" dirty="0">
                <a:solidFill>
                  <a:srgbClr val="24242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are</a:t>
            </a:r>
            <a:r>
              <a:rPr lang="en-US" sz="2400" b="0" i="0" dirty="0">
                <a:solidFill>
                  <a:srgbClr val="24242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also lacking.</a:t>
            </a:r>
            <a:b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b="0" i="0" dirty="0">
                <a:solidFill>
                  <a:srgbClr val="24242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 think you have a big opportunity ahead if we focus on material and innovation.”</a:t>
            </a:r>
          </a:p>
          <a:p>
            <a:pPr marL="0" marR="0"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dirty="0">
                <a:solidFill>
                  <a:srgbClr val="24242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sz="2400" dirty="0" err="1">
                <a:solidFill>
                  <a:srgbClr val="24242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Tery</a:t>
            </a:r>
            <a:r>
              <a:rPr lang="en-US" sz="2400" dirty="0">
                <a:solidFill>
                  <a:srgbClr val="24242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Saber Jewelry, Istanbul, Turkey)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4" name="Picture 8" descr="Info Marijuana Leaf Silhouette Clipart Free Downloads - Weed Leaf Silhouette  - Free Transparent PNG Clipart Images Download">
            <a:extLst>
              <a:ext uri="{FF2B5EF4-FFF2-40B4-BE49-F238E27FC236}">
                <a16:creationId xmlns:a16="http://schemas.microsoft.com/office/drawing/2014/main" id="{DCAEA4B1-45D7-49D3-6F2D-6CAE8FDE7A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4713" y="1689464"/>
            <a:ext cx="337553" cy="352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8" descr="Info Marijuana Leaf Silhouette Clipart Free Downloads - Weed Leaf Silhouette  - Free Transparent PNG Clipart Images Download">
            <a:extLst>
              <a:ext uri="{FF2B5EF4-FFF2-40B4-BE49-F238E27FC236}">
                <a16:creationId xmlns:a16="http://schemas.microsoft.com/office/drawing/2014/main" id="{E0B1DD76-6E88-BAC2-2BA1-38536A8B8D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7874" y="4014948"/>
            <a:ext cx="337553" cy="352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8" descr="Info Marijuana Leaf Silhouette Clipart Free Downloads - Weed Leaf Silhouette  - Free Transparent PNG Clipart Images Download">
            <a:extLst>
              <a:ext uri="{FF2B5EF4-FFF2-40B4-BE49-F238E27FC236}">
                <a16:creationId xmlns:a16="http://schemas.microsoft.com/office/drawing/2014/main" id="{91A16B68-1FA8-9789-EA34-0264F0281C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4712" y="4815711"/>
            <a:ext cx="337553" cy="352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3992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658"/>
          <p:cNvSpPr/>
          <p:nvPr/>
        </p:nvSpPr>
        <p:spPr>
          <a:xfrm>
            <a:off x="2924689" y="916774"/>
            <a:ext cx="6344211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>
            <a:lvl1pPr algn="ctr" defTabSz="825500">
              <a:lnSpc>
                <a:spcPct val="100000"/>
              </a:lnSpc>
              <a:defRPr sz="4800">
                <a:solidFill>
                  <a:srgbClr val="686B73"/>
                </a:solidFill>
                <a:latin typeface="+mn-lt"/>
                <a:ea typeface="+mn-ea"/>
                <a:cs typeface="+mn-cs"/>
                <a:sym typeface="Open Sans Light"/>
              </a:defRPr>
            </a:lvl1pPr>
          </a:lstStyle>
          <a:p>
            <a:endParaRPr sz="2400" dirty="0">
              <a:solidFill>
                <a:schemeClr val="bg1"/>
              </a:solidFill>
              <a:latin typeface="Merriweather" charset="0"/>
              <a:ea typeface="Merriweather" charset="0"/>
              <a:cs typeface="Merriweather" charset="0"/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93AE744-02CC-48EF-9483-BF53A171E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6996" y="333830"/>
            <a:ext cx="6506336" cy="907697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Market Size Growing – Current Demographics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BF602EC-58E0-4ADA-AA9E-2403021162E5}"/>
              </a:ext>
            </a:extLst>
          </p:cNvPr>
          <p:cNvSpPr txBox="1"/>
          <p:nvPr/>
        </p:nvSpPr>
        <p:spPr>
          <a:xfrm>
            <a:off x="2230646" y="1192583"/>
            <a:ext cx="9182877" cy="1374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en-US" sz="1800" b="1" i="0" dirty="0">
                <a:solidFill>
                  <a:srgbClr val="20212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48.2 million people</a:t>
            </a:r>
            <a:r>
              <a:rPr lang="en-US" sz="1800" b="0" i="0" dirty="0">
                <a:solidFill>
                  <a:srgbClr val="20212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or about 18% of Americans, used it at least once in 2019.” -- CDC</a:t>
            </a:r>
            <a:endParaRPr lang="en-US" sz="1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en-US" sz="1800" b="0" i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 2020, around </a:t>
            </a:r>
            <a:r>
              <a:rPr lang="en-US" sz="1800" b="1" i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126.5 million </a:t>
            </a:r>
            <a:r>
              <a:rPr lang="en-US" sz="1800" b="0" i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people in the United States reported that they </a:t>
            </a:r>
            <a:r>
              <a:rPr lang="en-US" sz="1800" b="0" i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had used marijuana at least once in their lifetime.</a:t>
            </a:r>
            <a:r>
              <a:rPr lang="en-US" sz="1800" b="0" i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” -- Statista</a:t>
            </a:r>
            <a:endParaRPr lang="en-US" sz="18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dirty="0"/>
          </a:p>
        </p:txBody>
      </p:sp>
      <p:pic>
        <p:nvPicPr>
          <p:cNvPr id="1026" name="Picture 2" descr="Regional Health Effects - Northeast | CDC">
            <a:extLst>
              <a:ext uri="{FF2B5EF4-FFF2-40B4-BE49-F238E27FC236}">
                <a16:creationId xmlns:a16="http://schemas.microsoft.com/office/drawing/2014/main" id="{EBE1372F-BFC8-85B7-A6DB-262FA1E5DE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60890">
            <a:off x="8769183" y="2383215"/>
            <a:ext cx="2387516" cy="2918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E369BBA-D91A-1F7B-9C6E-22A4CA6C4CB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290" t="10278" r="42085" b="17181"/>
          <a:stretch/>
        </p:blipFill>
        <p:spPr>
          <a:xfrm>
            <a:off x="2280294" y="2497602"/>
            <a:ext cx="5393038" cy="402656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86E352C-4CD4-D908-7016-3EEB3BCAAAA1}"/>
              </a:ext>
            </a:extLst>
          </p:cNvPr>
          <p:cNvSpPr txBox="1"/>
          <p:nvPr/>
        </p:nvSpPr>
        <p:spPr>
          <a:xfrm>
            <a:off x="8970579" y="5502986"/>
            <a:ext cx="2442944" cy="4370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 of top 13 in the NE</a:t>
            </a:r>
          </a:p>
        </p:txBody>
      </p:sp>
    </p:spTree>
    <p:extLst>
      <p:ext uri="{BB962C8B-B14F-4D97-AF65-F5344CB8AC3E}">
        <p14:creationId xmlns:p14="http://schemas.microsoft.com/office/powerpoint/2010/main" val="1202394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658"/>
          <p:cNvSpPr/>
          <p:nvPr/>
        </p:nvSpPr>
        <p:spPr>
          <a:xfrm>
            <a:off x="2924689" y="916774"/>
            <a:ext cx="6344211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>
            <a:lvl1pPr algn="ctr" defTabSz="825500">
              <a:lnSpc>
                <a:spcPct val="100000"/>
              </a:lnSpc>
              <a:defRPr sz="4800">
                <a:solidFill>
                  <a:srgbClr val="686B73"/>
                </a:solidFill>
                <a:latin typeface="+mn-lt"/>
                <a:ea typeface="+mn-ea"/>
                <a:cs typeface="+mn-cs"/>
                <a:sym typeface="Open Sans Light"/>
              </a:defRPr>
            </a:lvl1pPr>
          </a:lstStyle>
          <a:p>
            <a:endParaRPr sz="2400" dirty="0">
              <a:solidFill>
                <a:schemeClr val="bg1"/>
              </a:solidFill>
              <a:latin typeface="Merriweather" charset="0"/>
              <a:ea typeface="Merriweather" charset="0"/>
              <a:cs typeface="Merriweather" charset="0"/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93AE744-02CC-48EF-9483-BF53A171E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6996" y="333830"/>
            <a:ext cx="6506336" cy="907697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Target Market/ Timing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BF602EC-58E0-4ADA-AA9E-2403021162E5}"/>
              </a:ext>
            </a:extLst>
          </p:cNvPr>
          <p:cNvSpPr txBox="1"/>
          <p:nvPr/>
        </p:nvSpPr>
        <p:spPr>
          <a:xfrm>
            <a:off x="2230646" y="1808328"/>
            <a:ext cx="7732295" cy="42804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Northeastern s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tates with </a:t>
            </a:r>
            <a:r>
              <a:rPr lang="en-US" sz="24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EXISTING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ecreational legalization</a:t>
            </a:r>
          </a:p>
          <a:p>
            <a:pPr marL="0" marR="0"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ME, MA, CT, RI, VT</a:t>
            </a:r>
          </a:p>
          <a:p>
            <a:pPr marL="0" marR="0"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States with </a:t>
            </a:r>
            <a:r>
              <a:rPr lang="en-US" sz="2400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NEW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Rec legalization</a:t>
            </a:r>
          </a:p>
          <a:p>
            <a:pPr marL="0" marR="0"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NY, NJ, MD (Est July 2023), PA (Est 2023)</a:t>
            </a:r>
          </a:p>
          <a:p>
            <a:pPr marL="0" marR="0"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Initial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Saturation </a:t>
            </a:r>
          </a:p>
          <a:p>
            <a:pPr marL="0" marR="0"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33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% of 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northeast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dispensaries / year</a:t>
            </a:r>
          </a:p>
          <a:p>
            <a:endParaRPr lang="en-US" dirty="0"/>
          </a:p>
        </p:txBody>
      </p:sp>
      <p:pic>
        <p:nvPicPr>
          <p:cNvPr id="1026" name="Picture 2" descr="Regional Health Effects - Northeast | CDC">
            <a:extLst>
              <a:ext uri="{FF2B5EF4-FFF2-40B4-BE49-F238E27FC236}">
                <a16:creationId xmlns:a16="http://schemas.microsoft.com/office/drawing/2014/main" id="{EBE1372F-BFC8-85B7-A6DB-262FA1E5DE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60890">
            <a:off x="8769183" y="2383215"/>
            <a:ext cx="2387516" cy="2918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7413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Cannetics Global">
  <a:themeElements>
    <a:clrScheme name="Cannetics Global">
      <a:dk1>
        <a:srgbClr val="3B3838"/>
      </a:dk1>
      <a:lt1>
        <a:sysClr val="window" lastClr="FFFFFF"/>
      </a:lt1>
      <a:dk2>
        <a:srgbClr val="8B8585"/>
      </a:dk2>
      <a:lt2>
        <a:srgbClr val="F2F2F2"/>
      </a:lt2>
      <a:accent1>
        <a:srgbClr val="005C40"/>
      </a:accent1>
      <a:accent2>
        <a:srgbClr val="00855D"/>
      </a:accent2>
      <a:accent3>
        <a:srgbClr val="0070C0"/>
      </a:accent3>
      <a:accent4>
        <a:srgbClr val="FFC000"/>
      </a:accent4>
      <a:accent5>
        <a:srgbClr val="D33649"/>
      </a:accent5>
      <a:accent6>
        <a:srgbClr val="900000"/>
      </a:accent6>
      <a:hlink>
        <a:srgbClr val="92D050"/>
      </a:hlink>
      <a:folHlink>
        <a:srgbClr val="D8D8D8"/>
      </a:folHlink>
    </a:clrScheme>
    <a:fontScheme name="Cannetics Global">
      <a:majorFont>
        <a:latin typeface="Arial Narrow"/>
        <a:ea typeface=""/>
        <a:cs typeface=""/>
      </a:majorFont>
      <a:minorFont>
        <a:latin typeface="Lato Medium"/>
        <a:ea typeface=""/>
        <a:cs typeface=""/>
      </a:minorFont>
    </a:fontScheme>
    <a:fmtScheme name="Atla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alpha val="60000"/>
                <a:satMod val="109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0000"/>
            </a:schemeClr>
          </a:solidFill>
          <a:prstDash val="solid"/>
        </a:ln>
        <a:ln w="15875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0" h="0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10000">
              <a:schemeClr val="phClr">
                <a:tint val="94000"/>
                <a:lumMod val="116000"/>
              </a:schemeClr>
            </a:gs>
            <a:gs pos="100000">
              <a:schemeClr val="phClr">
                <a:tint val="98000"/>
                <a:shade val="86000"/>
                <a:satMod val="90000"/>
                <a:lumMod val="88000"/>
              </a:schemeClr>
            </a:gs>
          </a:gsLst>
          <a:path path="circle">
            <a:fillToRect l="50000" t="15000" r="50000" b="169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tlas" id="{5156B0E4-0EB1-49FE-A26B-15F6F698AEC6}" vid="{C0CB9708-C445-4049-9D7F-4C8684E69AF3}"/>
    </a:ext>
  </a:extLst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0F1113"/>
            </a:solidFill>
            <a:effectLst/>
            <a:uFillTx/>
            <a:latin typeface="Open Sans"/>
            <a:ea typeface="Open Sans"/>
            <a:cs typeface="Open Sans"/>
            <a:sym typeface="Open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>
              <a:hueOff val="799179"/>
              <a:satOff val="-16973"/>
              <a:lumOff val="11768"/>
            </a:schemeClr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2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F1113"/>
            </a:solidFill>
            <a:effectLst/>
            <a:uFillTx/>
            <a:latin typeface="Open Sans"/>
            <a:ea typeface="Open Sans"/>
            <a:cs typeface="Open Sans"/>
            <a:sym typeface="Open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HumanBody_co_24_print_CrystalGraphics.com_PowerPoint_Templates</Template>
  <TotalTime>43268</TotalTime>
  <Words>1556</Words>
  <Application>Microsoft Office PowerPoint</Application>
  <PresentationFormat>Custom</PresentationFormat>
  <Paragraphs>272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6" baseType="lpstr">
      <vt:lpstr>HGMaruGothicMPRO</vt:lpstr>
      <vt:lpstr>Aller Display</vt:lpstr>
      <vt:lpstr>Arial</vt:lpstr>
      <vt:lpstr>Arial Narrow</vt:lpstr>
      <vt:lpstr>Calibri</vt:lpstr>
      <vt:lpstr>Cambria</vt:lpstr>
      <vt:lpstr>Didot</vt:lpstr>
      <vt:lpstr>Helvetica Neue</vt:lpstr>
      <vt:lpstr>Lato Medium</vt:lpstr>
      <vt:lpstr>Merriweather</vt:lpstr>
      <vt:lpstr>Open Sans</vt:lpstr>
      <vt:lpstr>Roboto</vt:lpstr>
      <vt:lpstr>Source Sans Pro</vt:lpstr>
      <vt:lpstr>Times New Roman</vt:lpstr>
      <vt:lpstr>Wingdings</vt:lpstr>
      <vt:lpstr>Cannetics Global</vt:lpstr>
      <vt:lpstr>PowerPoint Presentation</vt:lpstr>
      <vt:lpstr>Problems we solve for Dispensaries:</vt:lpstr>
      <vt:lpstr>Vision</vt:lpstr>
      <vt:lpstr>Initial Product Spectrum:</vt:lpstr>
      <vt:lpstr>Valuation vs. Profit:</vt:lpstr>
      <vt:lpstr>Solution Edge (What Makes Us Special)</vt:lpstr>
      <vt:lpstr>Product Specifics -- Jewelry:</vt:lpstr>
      <vt:lpstr>Market Size Growing – Current Demographics</vt:lpstr>
      <vt:lpstr>Target Market/ Timing</vt:lpstr>
      <vt:lpstr>Marketing</vt:lpstr>
      <vt:lpstr>Competitors </vt:lpstr>
      <vt:lpstr>Traction</vt:lpstr>
      <vt:lpstr>Execution &amp; Repetition</vt:lpstr>
      <vt:lpstr>Profit &amp; Loss Projection </vt:lpstr>
      <vt:lpstr>Comparison Product Income</vt:lpstr>
      <vt:lpstr>Challenges</vt:lpstr>
      <vt:lpstr>Exit Strategy</vt:lpstr>
      <vt:lpstr>The Team</vt:lpstr>
      <vt:lpstr>Why Invest?</vt:lpstr>
      <vt:lpstr>Transaction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Steve Genung</dc:creator>
  <cp:lastModifiedBy>DON@pronursehcai.com</cp:lastModifiedBy>
  <cp:revision>1429</cp:revision>
  <cp:lastPrinted>2023-01-17T14:41:48Z</cp:lastPrinted>
  <dcterms:modified xsi:type="dcterms:W3CDTF">2023-01-23T02:03:06Z</dcterms:modified>
  <cp:contentStatus/>
</cp:coreProperties>
</file>